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0"/>
  </p:notesMasterIdLst>
  <p:handoutMasterIdLst>
    <p:handoutMasterId r:id="rId31"/>
  </p:handoutMasterIdLst>
  <p:sldIdLst>
    <p:sldId id="293" r:id="rId2"/>
    <p:sldId id="281" r:id="rId3"/>
    <p:sldId id="298" r:id="rId4"/>
    <p:sldId id="300" r:id="rId5"/>
    <p:sldId id="299" r:id="rId6"/>
    <p:sldId id="301" r:id="rId7"/>
    <p:sldId id="294" r:id="rId8"/>
    <p:sldId id="295" r:id="rId9"/>
    <p:sldId id="297" r:id="rId10"/>
    <p:sldId id="302" r:id="rId11"/>
    <p:sldId id="303" r:id="rId12"/>
    <p:sldId id="272" r:id="rId13"/>
    <p:sldId id="282" r:id="rId14"/>
    <p:sldId id="287" r:id="rId15"/>
    <p:sldId id="284" r:id="rId16"/>
    <p:sldId id="288" r:id="rId17"/>
    <p:sldId id="283" r:id="rId18"/>
    <p:sldId id="289" r:id="rId19"/>
    <p:sldId id="285" r:id="rId20"/>
    <p:sldId id="290" r:id="rId21"/>
    <p:sldId id="286" r:id="rId22"/>
    <p:sldId id="291" r:id="rId23"/>
    <p:sldId id="266" r:id="rId24"/>
    <p:sldId id="277" r:id="rId25"/>
    <p:sldId id="276" r:id="rId26"/>
    <p:sldId id="278" r:id="rId27"/>
    <p:sldId id="279" r:id="rId28"/>
    <p:sldId id="280" r:id="rId29"/>
  </p:sldIdLst>
  <p:sldSz cx="9144000" cy="6858000" type="screen4x3"/>
  <p:notesSz cx="7099300" cy="10223500"/>
  <p:defaultTextStyle>
    <a:defPPr>
      <a:defRPr lang="ja-JP"/>
    </a:defPPr>
    <a:lvl1pPr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E8100"/>
    <a:srgbClr val="33CC33"/>
    <a:srgbClr val="F9C800"/>
    <a:srgbClr val="889DAD"/>
    <a:srgbClr val="FFFF99"/>
    <a:srgbClr val="A65E09"/>
    <a:srgbClr val="ED9728"/>
    <a:srgbClr val="008000"/>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1" autoAdjust="0"/>
    <p:restoredTop sz="89606" autoAdjust="0"/>
  </p:normalViewPr>
  <p:slideViewPr>
    <p:cSldViewPr>
      <p:cViewPr varScale="1">
        <p:scale>
          <a:sx n="56" d="100"/>
          <a:sy n="56" d="100"/>
        </p:scale>
        <p:origin x="773"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2861"/>
    </p:cViewPr>
  </p:sorterViewPr>
  <p:notesViewPr>
    <p:cSldViewPr>
      <p:cViewPr varScale="1">
        <p:scale>
          <a:sx n="55" d="100"/>
          <a:sy n="55" d="100"/>
        </p:scale>
        <p:origin x="-2088" y="-90"/>
      </p:cViewPr>
      <p:guideLst>
        <p:guide orient="horz" pos="3220"/>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ltLang="ja-JP"/>
          </a:p>
        </p:txBody>
      </p:sp>
      <p:sp>
        <p:nvSpPr>
          <p:cNvPr id="48131" name="Rectangle 3"/>
          <p:cNvSpPr>
            <a:spLocks noGrp="1" noChangeArrowheads="1"/>
          </p:cNvSpPr>
          <p:nvPr>
            <p:ph type="dt" sz="quarter"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826CC657-A9CE-4261-B411-F6B0097B47B8}" type="datetimeFigureOut">
              <a:rPr lang="ja-JP" altLang="en-US"/>
              <a:pPr/>
              <a:t>2021/1/20</a:t>
            </a:fld>
            <a:endParaRPr lang="en-US" altLang="ja-JP"/>
          </a:p>
        </p:txBody>
      </p:sp>
      <p:sp>
        <p:nvSpPr>
          <p:cNvPr id="48132" name="Rectangle 4"/>
          <p:cNvSpPr>
            <a:spLocks noGrp="1" noChangeArrowheads="1"/>
          </p:cNvSpPr>
          <p:nvPr>
            <p:ph type="ftr" sz="quarter" idx="2"/>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ja-JP"/>
          </a:p>
        </p:txBody>
      </p:sp>
      <p:sp>
        <p:nvSpPr>
          <p:cNvPr id="48133" name="Rectangle 5"/>
          <p:cNvSpPr>
            <a:spLocks noGrp="1" noChangeArrowheads="1"/>
          </p:cNvSpPr>
          <p:nvPr>
            <p:ph type="sldNum" sz="quarter" idx="3"/>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669CF1AF-C37D-46CA-A468-49B8BB4F9BB3}" type="slidenum">
              <a:rPr lang="ja-JP" altLang="en-US"/>
              <a:pPr/>
              <a:t>‹#›</a:t>
            </a:fld>
            <a:endParaRPr lang="en-US" altLang="ja-JP"/>
          </a:p>
        </p:txBody>
      </p:sp>
    </p:spTree>
    <p:extLst>
      <p:ext uri="{BB962C8B-B14F-4D97-AF65-F5344CB8AC3E}">
        <p14:creationId xmlns:p14="http://schemas.microsoft.com/office/powerpoint/2010/main" val="1869817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47" name="Rectangle 3"/>
          <p:cNvSpPr>
            <a:spLocks noGrp="1" noChangeArrowheads="1"/>
          </p:cNvSpPr>
          <p:nvPr>
            <p:ph type="dt"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smtClean="0">
                <a:latin typeface="Arial" charset="0"/>
                <a:ea typeface="ＭＳ Ｐゴシック" pitchFamily="50" charset="-128"/>
              </a:defRPr>
            </a:lvl1pPr>
          </a:lstStyle>
          <a:p>
            <a:pPr>
              <a:defRPr/>
            </a:pPr>
            <a:endParaRPr lang="en-US" altLang="ja-JP"/>
          </a:p>
        </p:txBody>
      </p:sp>
      <p:sp>
        <p:nvSpPr>
          <p:cNvPr id="35844" name="Rectangle 4"/>
          <p:cNvSpPr>
            <a:spLocks noGrp="1" noRot="1" noChangeAspect="1" noChangeArrowheads="1" noTextEdit="1"/>
          </p:cNvSpPr>
          <p:nvPr>
            <p:ph type="sldImg" idx="2"/>
          </p:nvPr>
        </p:nvSpPr>
        <p:spPr bwMode="auto">
          <a:xfrm>
            <a:off x="993775" y="766763"/>
            <a:ext cx="5111750" cy="38338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709614" y="4855647"/>
            <a:ext cx="5680075" cy="46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1750" name="Rectangle 6"/>
          <p:cNvSpPr>
            <a:spLocks noGrp="1" noChangeArrowheads="1"/>
          </p:cNvSpPr>
          <p:nvPr>
            <p:ph type="ftr" sz="quarter" idx="4"/>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51" name="Rectangle 7"/>
          <p:cNvSpPr>
            <a:spLocks noGrp="1" noChangeArrowheads="1"/>
          </p:cNvSpPr>
          <p:nvPr>
            <p:ph type="sldNum" sz="quarter" idx="5"/>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ea typeface="ＭＳ Ｐゴシック" panose="020B0600070205080204" pitchFamily="50" charset="-128"/>
              </a:defRPr>
            </a:lvl1pPr>
          </a:lstStyle>
          <a:p>
            <a:fld id="{B1573510-2C33-4309-9127-10EF3F5EE7F9}" type="slidenum">
              <a:rPr lang="en-US" altLang="ja-JP"/>
              <a:pPr/>
              <a:t>‹#›</a:t>
            </a:fld>
            <a:endParaRPr lang="en-US" altLang="ja-JP"/>
          </a:p>
        </p:txBody>
      </p:sp>
    </p:spTree>
    <p:extLst>
      <p:ext uri="{BB962C8B-B14F-4D97-AF65-F5344CB8AC3E}">
        <p14:creationId xmlns:p14="http://schemas.microsoft.com/office/powerpoint/2010/main" val="14450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各エンティティについて軽く説明，後々使うインスタンスもここで出しておく</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a:t>
            </a:fld>
            <a:endParaRPr lang="en-US" altLang="ja-JP"/>
          </a:p>
        </p:txBody>
      </p:sp>
    </p:spTree>
    <p:extLst>
      <p:ext uri="{BB962C8B-B14F-4D97-AF65-F5344CB8AC3E}">
        <p14:creationId xmlns:p14="http://schemas.microsoft.com/office/powerpoint/2010/main" val="772133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15</a:t>
            </a:fld>
            <a:endParaRPr lang="en-US" altLang="ja-JP"/>
          </a:p>
        </p:txBody>
      </p:sp>
    </p:spTree>
    <p:extLst>
      <p:ext uri="{BB962C8B-B14F-4D97-AF65-F5344CB8AC3E}">
        <p14:creationId xmlns:p14="http://schemas.microsoft.com/office/powerpoint/2010/main" val="350437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17</a:t>
            </a:fld>
            <a:endParaRPr lang="en-US" altLang="ja-JP"/>
          </a:p>
        </p:txBody>
      </p:sp>
    </p:spTree>
    <p:extLst>
      <p:ext uri="{BB962C8B-B14F-4D97-AF65-F5344CB8AC3E}">
        <p14:creationId xmlns:p14="http://schemas.microsoft.com/office/powerpoint/2010/main" val="13212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smtClean="0"/>
              <a:t>ここの説明で</a:t>
            </a:r>
            <a:r>
              <a:rPr kumimoji="1" lang="en-US" altLang="ja-JP" dirty="0" err="1" smtClean="0"/>
              <a:t>SearchShelterByDistance</a:t>
            </a:r>
            <a:r>
              <a:rPr kumimoji="1" lang="ja-JP" altLang="en-US" dirty="0" smtClean="0"/>
              <a:t>（）の説明もする？</a:t>
            </a:r>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18</a:t>
            </a:fld>
            <a:endParaRPr lang="en-US" altLang="ja-JP"/>
          </a:p>
        </p:txBody>
      </p:sp>
    </p:spTree>
    <p:extLst>
      <p:ext uri="{BB962C8B-B14F-4D97-AF65-F5344CB8AC3E}">
        <p14:creationId xmlns:p14="http://schemas.microsoft.com/office/powerpoint/2010/main" val="2024634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 will talk about technical details.</a:t>
            </a:r>
          </a:p>
          <a:p>
            <a:r>
              <a:rPr kumimoji="1" lang="en-US" altLang="ja-JP" dirty="0"/>
              <a:t>First, Domain modeling defines data structure and relationships of Shelter Navi. The main entities are shelter and citizen and check-in.</a:t>
            </a:r>
          </a:p>
          <a:p>
            <a:r>
              <a:rPr kumimoji="1" lang="en-US" altLang="ja-JP" dirty="0"/>
              <a:t>Each entity as these data items and check-in records which citizen is in which shelter.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Second, How does the system search shelters by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System obtains current (</a:t>
            </a:r>
            <a:r>
              <a:rPr kumimoji="1" lang="en-US" altLang="ja-JP" dirty="0" err="1"/>
              <a:t>x,y</a:t>
            </a:r>
            <a:r>
              <a:rPr kumimoji="1" lang="en-US" altLang="ja-JP" dirty="0"/>
              <a:t>) from GPS and find shelters S(</a:t>
            </a:r>
            <a:r>
              <a:rPr kumimoji="1" lang="en-US" altLang="ja-JP" dirty="0" err="1"/>
              <a:t>lng,lat</a:t>
            </a:r>
            <a:r>
              <a:rPr kumimoji="1" lang="en-US" altLang="ja-JP" dirty="0"/>
              <a:t>) such that this equation is satisfied.</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This equation searches the shelters whose coordinates are nearer than distance(D) form current position (</a:t>
            </a:r>
            <a:r>
              <a:rPr kumimoji="1" lang="en-US" altLang="ja-JP" dirty="0" err="1"/>
              <a:t>x,y</a:t>
            </a:r>
            <a:r>
              <a:rPr kumimoji="1" lang="en-US" altLang="ja-JP"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Third, how does the system calculate density of shelter?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err="1"/>
              <a:t>CheckIn</a:t>
            </a:r>
            <a:r>
              <a:rPr kumimoji="1" lang="en-US" altLang="ja-JP" dirty="0"/>
              <a:t>(S) represents the number of families currently checked in 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Capacity(S) represents the max number of families S can accommodate.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Density(S) equal </a:t>
            </a:r>
            <a:r>
              <a:rPr kumimoji="1" lang="en-US" altLang="ja-JP" dirty="0" err="1"/>
              <a:t>CheckIn</a:t>
            </a:r>
            <a:r>
              <a:rPr kumimoji="1" lang="en-US" altLang="ja-JP" dirty="0"/>
              <a:t>(S) divided by Capacity(S).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r>
              <a:rPr kumimoji="1" lang="en-US" altLang="ja-JP" dirty="0"/>
              <a:t>///////////</a:t>
            </a:r>
          </a:p>
          <a:p>
            <a:r>
              <a:rPr kumimoji="1" lang="en-US" altLang="ja-JP" dirty="0"/>
              <a:t>(Shelter’s data is shelter-id, name, address, latitude, longitude, </a:t>
            </a:r>
            <a:r>
              <a:rPr kumimoji="1" lang="en-US" altLang="ja-JP" dirty="0" err="1"/>
              <a:t>isActive</a:t>
            </a:r>
            <a:r>
              <a:rPr kumimoji="1" lang="en-US" altLang="ja-JP" dirty="0"/>
              <a:t>, and manager.</a:t>
            </a:r>
          </a:p>
          <a:p>
            <a:r>
              <a:rPr kumimoji="1" lang="en-US" altLang="ja-JP" dirty="0"/>
              <a:t>Citizen’s data is shelter-id, name, email, password, home address and number of families.</a:t>
            </a:r>
          </a:p>
          <a:p>
            <a:r>
              <a:rPr kumimoji="1" lang="en-US" altLang="ja-JP" dirty="0"/>
              <a:t>Check-in‘s data is id, shelter-id, citizen-id, check-in datetime and check-out datetime.)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19</a:t>
            </a:fld>
            <a:endParaRPr lang="en-US" altLang="ja-JP"/>
          </a:p>
        </p:txBody>
      </p:sp>
    </p:spTree>
    <p:extLst>
      <p:ext uri="{BB962C8B-B14F-4D97-AF65-F5344CB8AC3E}">
        <p14:creationId xmlns:p14="http://schemas.microsoft.com/office/powerpoint/2010/main" val="1784482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 will talk about technical details.</a:t>
            </a:r>
          </a:p>
          <a:p>
            <a:r>
              <a:rPr kumimoji="1" lang="en-US" altLang="ja-JP" dirty="0"/>
              <a:t>First, Domain modeling defines data structure and relationships of Shelter Navi. The main entities are shelter and citizen and check-in.</a:t>
            </a:r>
          </a:p>
          <a:p>
            <a:r>
              <a:rPr kumimoji="1" lang="en-US" altLang="ja-JP" dirty="0"/>
              <a:t>Each entity as these data items and check-in records which citizen is in which shelter.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Second, How does the system search shelters by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System obtains current (</a:t>
            </a:r>
            <a:r>
              <a:rPr kumimoji="1" lang="en-US" altLang="ja-JP" dirty="0" err="1"/>
              <a:t>x,y</a:t>
            </a:r>
            <a:r>
              <a:rPr kumimoji="1" lang="en-US" altLang="ja-JP" dirty="0"/>
              <a:t>) from GPS and find shelters S(</a:t>
            </a:r>
            <a:r>
              <a:rPr kumimoji="1" lang="en-US" altLang="ja-JP" dirty="0" err="1"/>
              <a:t>lng,lat</a:t>
            </a:r>
            <a:r>
              <a:rPr kumimoji="1" lang="en-US" altLang="ja-JP" dirty="0"/>
              <a:t>) such that this equation is satisfied.</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This equation searches the shelters whose coordinates are nearer than distance(D) form current position (</a:t>
            </a:r>
            <a:r>
              <a:rPr kumimoji="1" lang="en-US" altLang="ja-JP" dirty="0" err="1"/>
              <a:t>x,y</a:t>
            </a:r>
            <a:r>
              <a:rPr kumimoji="1" lang="en-US" altLang="ja-JP"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Third, how does the system calculate density of shelter?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err="1"/>
              <a:t>CheckIn</a:t>
            </a:r>
            <a:r>
              <a:rPr kumimoji="1" lang="en-US" altLang="ja-JP" dirty="0"/>
              <a:t>(S) represents the number of families currently checked in 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Capacity(S) represents the max number of families S can accommodate.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Density(S) equal </a:t>
            </a:r>
            <a:r>
              <a:rPr kumimoji="1" lang="en-US" altLang="ja-JP" dirty="0" err="1"/>
              <a:t>CheckIn</a:t>
            </a:r>
            <a:r>
              <a:rPr kumimoji="1" lang="en-US" altLang="ja-JP" dirty="0"/>
              <a:t>(S) divided by Capacity(S).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r>
              <a:rPr kumimoji="1" lang="en-US" altLang="ja-JP" dirty="0"/>
              <a:t>///////////</a:t>
            </a:r>
          </a:p>
          <a:p>
            <a:r>
              <a:rPr kumimoji="1" lang="en-US" altLang="ja-JP" dirty="0"/>
              <a:t>(Shelter’s data is shelter-id, name, address, latitude, longitude, </a:t>
            </a:r>
            <a:r>
              <a:rPr kumimoji="1" lang="en-US" altLang="ja-JP" dirty="0" err="1"/>
              <a:t>isActive</a:t>
            </a:r>
            <a:r>
              <a:rPr kumimoji="1" lang="en-US" altLang="ja-JP" dirty="0"/>
              <a:t>, and manager.</a:t>
            </a:r>
          </a:p>
          <a:p>
            <a:r>
              <a:rPr kumimoji="1" lang="en-US" altLang="ja-JP" dirty="0"/>
              <a:t>Citizen’s data is shelter-id, name, email, password, home address and number of families.</a:t>
            </a:r>
          </a:p>
          <a:p>
            <a:r>
              <a:rPr kumimoji="1" lang="en-US" altLang="ja-JP" dirty="0"/>
              <a:t>Check-in‘s data is id, shelter-id, citizen-id, check-in datetime and check-out datetime.)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21</a:t>
            </a:fld>
            <a:endParaRPr lang="en-US" altLang="ja-JP"/>
          </a:p>
        </p:txBody>
      </p:sp>
    </p:spTree>
    <p:extLst>
      <p:ext uri="{BB962C8B-B14F-4D97-AF65-F5344CB8AC3E}">
        <p14:creationId xmlns:p14="http://schemas.microsoft.com/office/powerpoint/2010/main" val="1059969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We are currently implementing Shelter Navi with open data of Kobe City and Himeji City</a:t>
            </a:r>
            <a:r>
              <a:rPr kumimoji="1" lang="en-US" altLang="ja-JP"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These are screenshots of Prototype.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This screen shows user registration screen where the citizen registers personal information.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This screen shows shelter search screen in which the position of each shelter is marked by a circle.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Below shows the shelters name and address and capacity.</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23</a:t>
            </a:fld>
            <a:endParaRPr lang="en-US" altLang="ja-JP"/>
          </a:p>
        </p:txBody>
      </p:sp>
    </p:spTree>
    <p:extLst>
      <p:ext uri="{BB962C8B-B14F-4D97-AF65-F5344CB8AC3E}">
        <p14:creationId xmlns:p14="http://schemas.microsoft.com/office/powerpoint/2010/main" val="1720302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プロトタイプでの避難所の表示範囲は、ユーザから半径</a:t>
            </a:r>
            <a:r>
              <a:rPr kumimoji="1" lang="en-US" altLang="ja-JP" dirty="0" smtClean="0"/>
              <a:t>1</a:t>
            </a:r>
            <a:r>
              <a:rPr kumimoji="1" lang="ja-JP" altLang="en-US" dirty="0" smtClean="0"/>
              <a:t>㎞以内としている</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26</a:t>
            </a:fld>
            <a:endParaRPr lang="en-US" altLang="ja-JP"/>
          </a:p>
        </p:txBody>
      </p:sp>
    </p:spTree>
    <p:extLst>
      <p:ext uri="{BB962C8B-B14F-4D97-AF65-F5344CB8AC3E}">
        <p14:creationId xmlns:p14="http://schemas.microsoft.com/office/powerpoint/2010/main" val="2802933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27</a:t>
            </a:fld>
            <a:endParaRPr lang="en-US" altLang="ja-JP"/>
          </a:p>
        </p:txBody>
      </p:sp>
    </p:spTree>
    <p:extLst>
      <p:ext uri="{BB962C8B-B14F-4D97-AF65-F5344CB8AC3E}">
        <p14:creationId xmlns:p14="http://schemas.microsoft.com/office/powerpoint/2010/main" val="1605890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避難所から離れすぎた場合「チェックアウトしますか？」的なアナウンスを出したい</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28</a:t>
            </a:fld>
            <a:endParaRPr lang="en-US" altLang="ja-JP"/>
          </a:p>
        </p:txBody>
      </p:sp>
    </p:spTree>
    <p:extLst>
      <p:ext uri="{BB962C8B-B14F-4D97-AF65-F5344CB8AC3E}">
        <p14:creationId xmlns:p14="http://schemas.microsoft.com/office/powerpoint/2010/main" val="2777120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dirty="0" smtClean="0"/>
              <a:t>それぞれのエンティティがどのように結びつき，役割を果たすのか簡単に説明</a:t>
            </a:r>
            <a:endParaRPr kumimoji="1" lang="ja-JP" altLang="en-US"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2</a:t>
            </a:fld>
            <a:endParaRPr lang="en-US" altLang="ja-JP"/>
          </a:p>
        </p:txBody>
      </p:sp>
    </p:spTree>
    <p:extLst>
      <p:ext uri="{BB962C8B-B14F-4D97-AF65-F5344CB8AC3E}">
        <p14:creationId xmlns:p14="http://schemas.microsoft.com/office/powerpoint/2010/main" val="1081830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チェックインエンティティも図に加える</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4</a:t>
            </a:fld>
            <a:endParaRPr lang="en-US" altLang="ja-JP"/>
          </a:p>
        </p:txBody>
      </p:sp>
    </p:spTree>
    <p:extLst>
      <p:ext uri="{BB962C8B-B14F-4D97-AF65-F5344CB8AC3E}">
        <p14:creationId xmlns:p14="http://schemas.microsoft.com/office/powerpoint/2010/main" val="995460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誰かが避難するたびにリアルタイムに地図上に混雑度が反映されることを書くべき？</a:t>
            </a:r>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5</a:t>
            </a:fld>
            <a:endParaRPr lang="en-US" altLang="ja-JP"/>
          </a:p>
        </p:txBody>
      </p:sp>
    </p:spTree>
    <p:extLst>
      <p:ext uri="{BB962C8B-B14F-4D97-AF65-F5344CB8AC3E}">
        <p14:creationId xmlns:p14="http://schemas.microsoft.com/office/powerpoint/2010/main" val="1177902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Next, I will describe advantage of Shelter Navi.</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But, there are some limitations.</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We are also considering advanced use cases.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Manage private shelters (houses of relatives/friends) and </a:t>
            </a:r>
            <a:r>
              <a:rPr lang="en-US" altLang="ja-JP" dirty="0"/>
              <a:t>Integrate with public/local disaster information.</a:t>
            </a:r>
          </a:p>
          <a:p>
            <a:r>
              <a:rPr kumimoji="1" lang="en" altLang="ja-JP" sz="1200" b="0" i="0" kern="1200" dirty="0">
                <a:solidFill>
                  <a:schemeClr val="tx1"/>
                </a:solidFill>
                <a:effectLst/>
                <a:latin typeface="Arial" charset="0"/>
                <a:ea typeface="ＭＳ Ｐ明朝" pitchFamily="18" charset="-128"/>
                <a:cs typeface="+mn-cs"/>
              </a:rPr>
              <a:t>Cooperation by local governments is necessary to do experimental evaluation in real settings.</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10</a:t>
            </a:fld>
            <a:endParaRPr lang="en-US" altLang="ja-JP"/>
          </a:p>
        </p:txBody>
      </p:sp>
    </p:spTree>
    <p:extLst>
      <p:ext uri="{BB962C8B-B14F-4D97-AF65-F5344CB8AC3E}">
        <p14:creationId xmlns:p14="http://schemas.microsoft.com/office/powerpoint/2010/main" val="3774555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Summary,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In this research, I study and develop </a:t>
            </a:r>
            <a:r>
              <a:rPr lang="en-US" altLang="ja-JP" b="1" dirty="0">
                <a:solidFill>
                  <a:srgbClr val="FF0000"/>
                </a:solidFill>
              </a:rPr>
              <a:t>Shelter Navi</a:t>
            </a:r>
            <a:r>
              <a:rPr lang="en-US" altLang="ja-JP" dirty="0"/>
              <a:t> for disaster</a:t>
            </a:r>
            <a:br>
              <a:rPr lang="en-US" altLang="ja-JP" dirty="0"/>
            </a:br>
            <a:r>
              <a:rPr lang="en-US" altLang="ja-JP" dirty="0"/>
              <a:t>evacuation navigation in the corona 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Research goal is to Achieve safe evacuation with avoiding 3Cs</a:t>
            </a:r>
            <a:br>
              <a:rPr lang="en-US" altLang="ja-JP" dirty="0"/>
            </a:br>
            <a:r>
              <a:rPr lang="en-US" altLang="ja-JP" dirty="0"/>
              <a:t>in shelters by </a:t>
            </a:r>
            <a:r>
              <a:rPr lang="en-US" altLang="ja-JP" dirty="0">
                <a:solidFill>
                  <a:srgbClr val="FF0000"/>
                </a:solidFill>
              </a:rPr>
              <a:t>self-help effort of citizens.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I presented basic use cases and system design like this.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Ongoing works are System development with Nakamura Lab. in Kobe University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 and Experimental evaluation in practical setting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That’s all. Thank you very much for kind attention.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11</a:t>
            </a:fld>
            <a:endParaRPr lang="en-US" altLang="ja-JP"/>
          </a:p>
        </p:txBody>
      </p:sp>
    </p:spTree>
    <p:extLst>
      <p:ext uri="{BB962C8B-B14F-4D97-AF65-F5344CB8AC3E}">
        <p14:creationId xmlns:p14="http://schemas.microsoft.com/office/powerpoint/2010/main" val="1765401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 will talk about technical details.</a:t>
            </a:r>
          </a:p>
          <a:p>
            <a:r>
              <a:rPr kumimoji="1" lang="en-US" altLang="ja-JP" dirty="0"/>
              <a:t>First, Domain modeling defines data structure and relationships of Shelter Navi. The main entities are shelter and citizen and check-in.</a:t>
            </a:r>
          </a:p>
          <a:p>
            <a:r>
              <a:rPr kumimoji="1" lang="en-US" altLang="ja-JP" dirty="0"/>
              <a:t>Each entity as these data items and check-in records which citizen is in which shelter.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Second, How does the system search shelters by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System obtains current (</a:t>
            </a:r>
            <a:r>
              <a:rPr kumimoji="1" lang="en-US" altLang="ja-JP" dirty="0" err="1"/>
              <a:t>x,y</a:t>
            </a:r>
            <a:r>
              <a:rPr kumimoji="1" lang="en-US" altLang="ja-JP" dirty="0"/>
              <a:t>) from GPS and find shelters S(</a:t>
            </a:r>
            <a:r>
              <a:rPr kumimoji="1" lang="en-US" altLang="ja-JP" dirty="0" err="1"/>
              <a:t>lng,lat</a:t>
            </a:r>
            <a:r>
              <a:rPr kumimoji="1" lang="en-US" altLang="ja-JP" dirty="0"/>
              <a:t>) such that this equation is satisfied.</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This equation searches the shelters whose coordinates are nearer than distance(D) form current position (</a:t>
            </a:r>
            <a:r>
              <a:rPr kumimoji="1" lang="en-US" altLang="ja-JP" dirty="0" err="1"/>
              <a:t>x,y</a:t>
            </a:r>
            <a:r>
              <a:rPr kumimoji="1" lang="en-US" altLang="ja-JP"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Third, how does the system calculate density of shelter?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err="1"/>
              <a:t>CheckIn</a:t>
            </a:r>
            <a:r>
              <a:rPr kumimoji="1" lang="en-US" altLang="ja-JP" dirty="0"/>
              <a:t>(S) represents the number of families currently checked in 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Capacity(S) represents the max number of families S can accommodate.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Density(S) equal </a:t>
            </a:r>
            <a:r>
              <a:rPr kumimoji="1" lang="en-US" altLang="ja-JP" dirty="0" err="1"/>
              <a:t>CheckIn</a:t>
            </a:r>
            <a:r>
              <a:rPr kumimoji="1" lang="en-US" altLang="ja-JP" dirty="0"/>
              <a:t>(S) divided by Capacity(S).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r>
              <a:rPr kumimoji="1" lang="en-US" altLang="ja-JP" dirty="0"/>
              <a:t>///////////</a:t>
            </a:r>
          </a:p>
          <a:p>
            <a:r>
              <a:rPr kumimoji="1" lang="en-US" altLang="ja-JP" dirty="0"/>
              <a:t>(Shelter’s data is shelter-id, name, address, latitude, longitude, </a:t>
            </a:r>
            <a:r>
              <a:rPr kumimoji="1" lang="en-US" altLang="ja-JP" dirty="0" err="1"/>
              <a:t>isActive</a:t>
            </a:r>
            <a:r>
              <a:rPr kumimoji="1" lang="en-US" altLang="ja-JP" dirty="0"/>
              <a:t>, and manager.</a:t>
            </a:r>
          </a:p>
          <a:p>
            <a:r>
              <a:rPr kumimoji="1" lang="en-US" altLang="ja-JP" dirty="0"/>
              <a:t>Citizen’s data is shelter-id, name, email, password, home address and number of families.</a:t>
            </a:r>
          </a:p>
          <a:p>
            <a:r>
              <a:rPr kumimoji="1" lang="en-US" altLang="ja-JP" dirty="0"/>
              <a:t>Check-in‘s data is id, shelter-id, citizen-id, check-in datetime and check-out datetime.)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12</a:t>
            </a:fld>
            <a:endParaRPr lang="en-US" altLang="ja-JP"/>
          </a:p>
        </p:txBody>
      </p:sp>
    </p:spTree>
    <p:extLst>
      <p:ext uri="{BB962C8B-B14F-4D97-AF65-F5344CB8AC3E}">
        <p14:creationId xmlns:p14="http://schemas.microsoft.com/office/powerpoint/2010/main" val="3189268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13</a:t>
            </a:fld>
            <a:endParaRPr lang="en-US" altLang="ja-JP"/>
          </a:p>
        </p:txBody>
      </p:sp>
    </p:spTree>
    <p:extLst>
      <p:ext uri="{BB962C8B-B14F-4D97-AF65-F5344CB8AC3E}">
        <p14:creationId xmlns:p14="http://schemas.microsoft.com/office/powerpoint/2010/main" val="4067778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14</a:t>
            </a:fld>
            <a:endParaRPr lang="en-US" altLang="ja-JP"/>
          </a:p>
        </p:txBody>
      </p:sp>
    </p:spTree>
    <p:extLst>
      <p:ext uri="{BB962C8B-B14F-4D97-AF65-F5344CB8AC3E}">
        <p14:creationId xmlns:p14="http://schemas.microsoft.com/office/powerpoint/2010/main" val="5702404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5"/>
          <p:cNvSpPr>
            <a:spLocks noChangeArrowheads="1"/>
          </p:cNvSpPr>
          <p:nvPr/>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中村匡秀：スマートホームとスマートシティ</a:t>
            </a:r>
          </a:p>
        </p:txBody>
      </p:sp>
      <p:sp>
        <p:nvSpPr>
          <p:cNvPr id="5" name="Rectangle 7"/>
          <p:cNvSpPr>
            <a:spLocks noChangeArrowheads="1"/>
          </p:cNvSpPr>
          <p:nvPr/>
        </p:nvSpPr>
        <p:spPr bwMode="auto">
          <a:xfrm>
            <a:off x="7321550" y="0"/>
            <a:ext cx="1822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神戸大学公開講座</a:t>
            </a:r>
          </a:p>
        </p:txBody>
      </p:sp>
      <p:sp>
        <p:nvSpPr>
          <p:cNvPr id="6"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7"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9" name="Picture 12" descr="logo_in1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05800" y="488950"/>
            <a:ext cx="8382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Grp="1" noChangeArrowheads="1"/>
          </p:cNvSpPr>
          <p:nvPr>
            <p:ph type="ctrTitle"/>
          </p:nvPr>
        </p:nvSpPr>
        <p:spPr>
          <a:xfrm>
            <a:off x="685800" y="2130425"/>
            <a:ext cx="7772400" cy="1470025"/>
          </a:xfrm>
        </p:spPr>
        <p:txBody>
          <a:bodyPr/>
          <a:lstStyle>
            <a:lvl1pPr>
              <a:defRPr smtClean="0"/>
            </a:lvl1pPr>
          </a:lstStyle>
          <a:p>
            <a:pPr lvl="0"/>
            <a:r>
              <a:rPr lang="ja-JP" altLang="en-US" noProof="0"/>
              <a:t>マスター タイトルの書式設定</a:t>
            </a:r>
          </a:p>
        </p:txBody>
      </p:sp>
      <p:sp>
        <p:nvSpPr>
          <p:cNvPr id="51206" name="Rectangle 6"/>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pPr lvl="0"/>
            <a:r>
              <a:rPr lang="ja-JP" altLang="en-US" noProof="0"/>
              <a:t>マスター サブタイトルの書式設定</a:t>
            </a:r>
          </a:p>
        </p:txBody>
      </p:sp>
      <p:sp>
        <p:nvSpPr>
          <p:cNvPr id="10" name="Rectangle 2"/>
          <p:cNvSpPr>
            <a:spLocks noGrp="1" noChangeArrowheads="1"/>
          </p:cNvSpPr>
          <p:nvPr>
            <p:ph type="dt" sz="half" idx="10"/>
          </p:nvPr>
        </p:nvSpPr>
        <p:spPr>
          <a:xfrm>
            <a:off x="457200" y="6245225"/>
            <a:ext cx="2133600" cy="476250"/>
          </a:xfrm>
        </p:spPr>
        <p:txBody>
          <a:bodyPr/>
          <a:lstStyle>
            <a:lvl1pPr>
              <a:defRPr smtClean="0"/>
            </a:lvl1pPr>
          </a:lstStyle>
          <a:p>
            <a:pPr>
              <a:defRPr/>
            </a:pPr>
            <a:fld id="{C91E89B0-99F1-4E4C-9336-BF4F2462FAEF}" type="datetime1">
              <a:rPr lang="ja-JP" altLang="en-US"/>
              <a:pPr>
                <a:defRPr/>
              </a:pPr>
              <a:t>2021/1/20</a:t>
            </a:fld>
            <a:endParaRPr lang="en-US" altLang="ja-JP"/>
          </a:p>
        </p:txBody>
      </p:sp>
      <p:sp>
        <p:nvSpPr>
          <p:cNvPr id="11" name="Rectangle 3"/>
          <p:cNvSpPr>
            <a:spLocks noGrp="1" noChangeArrowheads="1"/>
          </p:cNvSpPr>
          <p:nvPr>
            <p:ph type="sldNum" sz="quarter" idx="11"/>
          </p:nvPr>
        </p:nvSpPr>
        <p:spPr>
          <a:xfrm>
            <a:off x="6553200" y="6245225"/>
            <a:ext cx="2133600" cy="476250"/>
          </a:xfrm>
        </p:spPr>
        <p:txBody>
          <a:bodyPr/>
          <a:lstStyle>
            <a:lvl1pPr>
              <a:defRPr/>
            </a:lvl1pPr>
          </a:lstStyle>
          <a:p>
            <a:fld id="{15DAAE00-D70F-4D9C-9F62-DC30E69A8CA9}" type="slidenum">
              <a:rPr lang="en-US" altLang="ja-JP"/>
              <a:pPr/>
              <a:t>‹#›</a:t>
            </a:fld>
            <a:endParaRPr lang="en-US" altLang="ja-JP"/>
          </a:p>
        </p:txBody>
      </p:sp>
    </p:spTree>
    <p:extLst>
      <p:ext uri="{BB962C8B-B14F-4D97-AF65-F5344CB8AC3E}">
        <p14:creationId xmlns:p14="http://schemas.microsoft.com/office/powerpoint/2010/main" val="394553740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FDE1D7CB-E14B-484C-AD54-D3FCD1D6F873}" type="datetime1">
              <a:rPr lang="ja-JP" altLang="en-US"/>
              <a:pPr>
                <a:defRPr/>
              </a:pPr>
              <a:t>2021/1/20</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E11F0A2D-EAE7-434E-B88B-5CF328D1B488}" type="slidenum">
              <a:rPr lang="en-US" altLang="ja-JP"/>
              <a:pPr/>
              <a:t>‹#›</a:t>
            </a:fld>
            <a:endParaRPr lang="en-US" altLang="ja-JP"/>
          </a:p>
        </p:txBody>
      </p:sp>
    </p:spTree>
    <p:extLst>
      <p:ext uri="{BB962C8B-B14F-4D97-AF65-F5344CB8AC3E}">
        <p14:creationId xmlns:p14="http://schemas.microsoft.com/office/powerpoint/2010/main" val="336777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67500" y="457200"/>
            <a:ext cx="2095500" cy="59436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81000" y="457200"/>
            <a:ext cx="6134100" cy="59436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7A72196E-95EE-4BC1-A7C5-75881C2595AE}" type="datetime1">
              <a:rPr lang="ja-JP" altLang="en-US"/>
              <a:pPr>
                <a:defRPr/>
              </a:pPr>
              <a:t>2021/1/20</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B548DE4A-0363-4A51-9D2D-511FA4314A10}" type="slidenum">
              <a:rPr lang="en-US" altLang="ja-JP"/>
              <a:pPr/>
              <a:t>‹#›</a:t>
            </a:fld>
            <a:endParaRPr lang="en-US" altLang="ja-JP"/>
          </a:p>
        </p:txBody>
      </p:sp>
    </p:spTree>
    <p:extLst>
      <p:ext uri="{BB962C8B-B14F-4D97-AF65-F5344CB8AC3E}">
        <p14:creationId xmlns:p14="http://schemas.microsoft.com/office/powerpoint/2010/main" val="32584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2F95EE57-C2D3-418F-A87E-719D8CCBD85A}" type="datetime1">
              <a:rPr lang="ja-JP" altLang="en-US"/>
              <a:pPr>
                <a:defRPr/>
              </a:pPr>
              <a:t>2021/1/20</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540B1702-1328-441D-B737-C2B94A2E6AF5}" type="slidenum">
              <a:rPr lang="en-US" altLang="ja-JP"/>
              <a:pPr/>
              <a:t>‹#›</a:t>
            </a:fld>
            <a:endParaRPr lang="en-US" altLang="ja-JP"/>
          </a:p>
        </p:txBody>
      </p:sp>
    </p:spTree>
    <p:extLst>
      <p:ext uri="{BB962C8B-B14F-4D97-AF65-F5344CB8AC3E}">
        <p14:creationId xmlns:p14="http://schemas.microsoft.com/office/powerpoint/2010/main" val="120598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2"/>
          <p:cNvSpPr>
            <a:spLocks noGrp="1" noChangeArrowheads="1"/>
          </p:cNvSpPr>
          <p:nvPr>
            <p:ph type="dt" sz="half" idx="10"/>
          </p:nvPr>
        </p:nvSpPr>
        <p:spPr>
          <a:ln/>
        </p:spPr>
        <p:txBody>
          <a:bodyPr/>
          <a:lstStyle>
            <a:lvl1pPr>
              <a:defRPr/>
            </a:lvl1pPr>
          </a:lstStyle>
          <a:p>
            <a:pPr>
              <a:defRPr/>
            </a:pPr>
            <a:fld id="{3AFA9B81-2374-4F6A-B7DB-2F2A7EF9A83B}" type="datetime1">
              <a:rPr lang="ja-JP" altLang="en-US"/>
              <a:pPr>
                <a:defRPr/>
              </a:pPr>
              <a:t>2021/1/20</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038B077F-56BC-4204-B88A-722069358ABE}" type="slidenum">
              <a:rPr lang="en-US" altLang="ja-JP"/>
              <a:pPr/>
              <a:t>‹#›</a:t>
            </a:fld>
            <a:endParaRPr lang="en-US" altLang="ja-JP"/>
          </a:p>
        </p:txBody>
      </p:sp>
    </p:spTree>
    <p:extLst>
      <p:ext uri="{BB962C8B-B14F-4D97-AF65-F5344CB8AC3E}">
        <p14:creationId xmlns:p14="http://schemas.microsoft.com/office/powerpoint/2010/main" val="396582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810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dt" sz="half" idx="10"/>
          </p:nvPr>
        </p:nvSpPr>
        <p:spPr>
          <a:ln/>
        </p:spPr>
        <p:txBody>
          <a:bodyPr/>
          <a:lstStyle>
            <a:lvl1pPr>
              <a:defRPr/>
            </a:lvl1pPr>
          </a:lstStyle>
          <a:p>
            <a:pPr>
              <a:defRPr/>
            </a:pPr>
            <a:fld id="{A5DD7037-243C-4BBB-8266-31899CCA00C8}" type="datetime1">
              <a:rPr lang="ja-JP" altLang="en-US"/>
              <a:pPr>
                <a:defRPr/>
              </a:pPr>
              <a:t>2021/1/20</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4D6FB463-F47E-4529-AB41-9563136760BD}" type="slidenum">
              <a:rPr lang="en-US" altLang="ja-JP"/>
              <a:pPr/>
              <a:t>‹#›</a:t>
            </a:fld>
            <a:endParaRPr lang="en-US" altLang="ja-JP"/>
          </a:p>
        </p:txBody>
      </p:sp>
    </p:spTree>
    <p:extLst>
      <p:ext uri="{BB962C8B-B14F-4D97-AF65-F5344CB8AC3E}">
        <p14:creationId xmlns:p14="http://schemas.microsoft.com/office/powerpoint/2010/main" val="136775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dt" sz="half" idx="10"/>
          </p:nvPr>
        </p:nvSpPr>
        <p:spPr>
          <a:ln/>
        </p:spPr>
        <p:txBody>
          <a:bodyPr/>
          <a:lstStyle>
            <a:lvl1pPr>
              <a:defRPr/>
            </a:lvl1pPr>
          </a:lstStyle>
          <a:p>
            <a:pPr>
              <a:defRPr/>
            </a:pPr>
            <a:fld id="{A751900C-EF8C-47D6-BE6D-4E1D4541C3B8}" type="datetime1">
              <a:rPr lang="ja-JP" altLang="en-US"/>
              <a:pPr>
                <a:defRPr/>
              </a:pPr>
              <a:t>2021/1/20</a:t>
            </a:fld>
            <a:endParaRPr lang="en-US" altLang="ja-JP"/>
          </a:p>
        </p:txBody>
      </p:sp>
      <p:sp>
        <p:nvSpPr>
          <p:cNvPr id="8" name="Rectangle 3"/>
          <p:cNvSpPr>
            <a:spLocks noGrp="1" noChangeArrowheads="1"/>
          </p:cNvSpPr>
          <p:nvPr>
            <p:ph type="sldNum" sz="quarter" idx="11"/>
          </p:nvPr>
        </p:nvSpPr>
        <p:spPr>
          <a:ln/>
        </p:spPr>
        <p:txBody>
          <a:bodyPr/>
          <a:lstStyle>
            <a:lvl1pPr>
              <a:defRPr/>
            </a:lvl1pPr>
          </a:lstStyle>
          <a:p>
            <a:fld id="{89B0F1B2-68E3-471E-956D-09614C1B8F61}" type="slidenum">
              <a:rPr lang="en-US" altLang="ja-JP"/>
              <a:pPr/>
              <a:t>‹#›</a:t>
            </a:fld>
            <a:endParaRPr lang="en-US" altLang="ja-JP"/>
          </a:p>
        </p:txBody>
      </p:sp>
    </p:spTree>
    <p:extLst>
      <p:ext uri="{BB962C8B-B14F-4D97-AF65-F5344CB8AC3E}">
        <p14:creationId xmlns:p14="http://schemas.microsoft.com/office/powerpoint/2010/main" val="129710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2"/>
          <p:cNvSpPr>
            <a:spLocks noGrp="1" noChangeArrowheads="1"/>
          </p:cNvSpPr>
          <p:nvPr>
            <p:ph type="dt" sz="half" idx="10"/>
          </p:nvPr>
        </p:nvSpPr>
        <p:spPr>
          <a:ln/>
        </p:spPr>
        <p:txBody>
          <a:bodyPr/>
          <a:lstStyle>
            <a:lvl1pPr>
              <a:defRPr/>
            </a:lvl1pPr>
          </a:lstStyle>
          <a:p>
            <a:pPr>
              <a:defRPr/>
            </a:pPr>
            <a:fld id="{519AEA61-E2A3-4057-8D18-8C175F682154}" type="datetime1">
              <a:rPr lang="ja-JP" altLang="en-US"/>
              <a:pPr>
                <a:defRPr/>
              </a:pPr>
              <a:t>2021/1/20</a:t>
            </a:fld>
            <a:endParaRPr lang="en-US" altLang="ja-JP"/>
          </a:p>
        </p:txBody>
      </p:sp>
      <p:sp>
        <p:nvSpPr>
          <p:cNvPr id="4" name="Rectangle 3"/>
          <p:cNvSpPr>
            <a:spLocks noGrp="1" noChangeArrowheads="1"/>
          </p:cNvSpPr>
          <p:nvPr>
            <p:ph type="sldNum" sz="quarter" idx="11"/>
          </p:nvPr>
        </p:nvSpPr>
        <p:spPr>
          <a:ln/>
        </p:spPr>
        <p:txBody>
          <a:bodyPr/>
          <a:lstStyle>
            <a:lvl1pPr>
              <a:defRPr/>
            </a:lvl1pPr>
          </a:lstStyle>
          <a:p>
            <a:fld id="{4CC863EA-DC82-4803-84D6-B58328180AAE}" type="slidenum">
              <a:rPr lang="en-US" altLang="ja-JP"/>
              <a:pPr/>
              <a:t>‹#›</a:t>
            </a:fld>
            <a:endParaRPr lang="en-US" altLang="ja-JP"/>
          </a:p>
        </p:txBody>
      </p:sp>
    </p:spTree>
    <p:extLst>
      <p:ext uri="{BB962C8B-B14F-4D97-AF65-F5344CB8AC3E}">
        <p14:creationId xmlns:p14="http://schemas.microsoft.com/office/powerpoint/2010/main" val="274800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5BDCEA11-7D61-4288-8EE6-1197CF9EE7D7}" type="datetime1">
              <a:rPr lang="ja-JP" altLang="en-US"/>
              <a:pPr>
                <a:defRPr/>
              </a:pPr>
              <a:t>2021/1/20</a:t>
            </a:fld>
            <a:endParaRPr lang="en-US" altLang="ja-JP"/>
          </a:p>
        </p:txBody>
      </p:sp>
      <p:sp>
        <p:nvSpPr>
          <p:cNvPr id="3" name="Rectangle 3"/>
          <p:cNvSpPr>
            <a:spLocks noGrp="1" noChangeArrowheads="1"/>
          </p:cNvSpPr>
          <p:nvPr>
            <p:ph type="sldNum" sz="quarter" idx="11"/>
          </p:nvPr>
        </p:nvSpPr>
        <p:spPr>
          <a:ln/>
        </p:spPr>
        <p:txBody>
          <a:bodyPr/>
          <a:lstStyle>
            <a:lvl1pPr>
              <a:defRPr/>
            </a:lvl1pPr>
          </a:lstStyle>
          <a:p>
            <a:fld id="{EED126E1-1A25-4DD1-AA87-AE242AD01282}" type="slidenum">
              <a:rPr lang="en-US" altLang="ja-JP"/>
              <a:pPr/>
              <a:t>‹#›</a:t>
            </a:fld>
            <a:endParaRPr lang="en-US" altLang="ja-JP"/>
          </a:p>
        </p:txBody>
      </p:sp>
    </p:spTree>
    <p:extLst>
      <p:ext uri="{BB962C8B-B14F-4D97-AF65-F5344CB8AC3E}">
        <p14:creationId xmlns:p14="http://schemas.microsoft.com/office/powerpoint/2010/main" val="258734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5B3D197A-C698-4A91-A424-402F483A7DAB}" type="datetime1">
              <a:rPr lang="ja-JP" altLang="en-US"/>
              <a:pPr>
                <a:defRPr/>
              </a:pPr>
              <a:t>2021/1/20</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F8FDE59D-1F04-49DF-9287-324685ECC74A}" type="slidenum">
              <a:rPr lang="en-US" altLang="ja-JP"/>
              <a:pPr/>
              <a:t>‹#›</a:t>
            </a:fld>
            <a:endParaRPr lang="en-US" altLang="ja-JP"/>
          </a:p>
        </p:txBody>
      </p:sp>
    </p:spTree>
    <p:extLst>
      <p:ext uri="{BB962C8B-B14F-4D97-AF65-F5344CB8AC3E}">
        <p14:creationId xmlns:p14="http://schemas.microsoft.com/office/powerpoint/2010/main" val="179814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C53FC48E-82D9-4DDD-BC43-19FE805227CA}" type="datetime1">
              <a:rPr lang="ja-JP" altLang="en-US"/>
              <a:pPr>
                <a:defRPr/>
              </a:pPr>
              <a:t>2021/1/20</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9A575479-990E-4D93-8F64-8281B2C892AE}" type="slidenum">
              <a:rPr lang="en-US" altLang="ja-JP"/>
              <a:pPr/>
              <a:t>‹#›</a:t>
            </a:fld>
            <a:endParaRPr lang="en-US" altLang="ja-JP"/>
          </a:p>
        </p:txBody>
      </p:sp>
    </p:spTree>
    <p:extLst>
      <p:ext uri="{BB962C8B-B14F-4D97-AF65-F5344CB8AC3E}">
        <p14:creationId xmlns:p14="http://schemas.microsoft.com/office/powerpoint/2010/main" val="96803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dt" sz="half" idx="2"/>
          </p:nvPr>
        </p:nvSpPr>
        <p:spPr bwMode="auto">
          <a:xfrm>
            <a:off x="0" y="657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ＭＳ Ｐゴシック" pitchFamily="50" charset="-128"/>
                <a:ea typeface="ＭＳ Ｐゴシック" pitchFamily="50" charset="-128"/>
              </a:defRPr>
            </a:lvl1pPr>
          </a:lstStyle>
          <a:p>
            <a:pPr>
              <a:defRPr/>
            </a:pPr>
            <a:fld id="{6B79D978-E3B1-471C-BD37-926CF261AFDA}" type="datetime1">
              <a:rPr lang="ja-JP" altLang="en-US"/>
              <a:pPr>
                <a:defRPr/>
              </a:pPr>
              <a:t>2021/1/20</a:t>
            </a:fld>
            <a:endParaRPr lang="en-US" altLang="ja-JP"/>
          </a:p>
        </p:txBody>
      </p:sp>
      <p:sp>
        <p:nvSpPr>
          <p:cNvPr id="6147" name="Rectangle 3"/>
          <p:cNvSpPr>
            <a:spLocks noGrp="1" noChangeArrowheads="1"/>
          </p:cNvSpPr>
          <p:nvPr>
            <p:ph type="sldNum" sz="quarter" idx="4"/>
          </p:nvPr>
        </p:nvSpPr>
        <p:spPr bwMode="auto">
          <a:xfrm>
            <a:off x="7239000" y="65913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ＭＳ Ｐゴシック" panose="020B0600070205080204" pitchFamily="50" charset="-128"/>
                <a:ea typeface="ＭＳ Ｐゴシック" panose="020B0600070205080204" pitchFamily="50" charset="-128"/>
              </a:defRPr>
            </a:lvl1pPr>
          </a:lstStyle>
          <a:p>
            <a:fld id="{7E527C10-4985-4E73-9038-AD9102CB5589}" type="slidenum">
              <a:rPr lang="en-US" altLang="ja-JP"/>
              <a:pPr/>
              <a:t>‹#›</a:t>
            </a:fld>
            <a:endParaRPr lang="en-US" altLang="ja-JP"/>
          </a:p>
        </p:txBody>
      </p:sp>
      <p:sp>
        <p:nvSpPr>
          <p:cNvPr id="1028" name="Rectangle 4"/>
          <p:cNvSpPr>
            <a:spLocks noGrp="1" noChangeArrowheads="1"/>
          </p:cNvSpPr>
          <p:nvPr>
            <p:ph type="title"/>
          </p:nvPr>
        </p:nvSpPr>
        <p:spPr bwMode="auto">
          <a:xfrm>
            <a:off x="381000" y="4572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9" name="Rectangle 5"/>
          <p:cNvSpPr>
            <a:spLocks noChangeArrowheads="1"/>
          </p:cNvSpPr>
          <p:nvPr userDrawn="1"/>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en-US" altLang="ja-JP" sz="1600" b="1">
                <a:solidFill>
                  <a:schemeClr val="bg1"/>
                </a:solidFill>
                <a:latin typeface="Arial" panose="020B0604020202020204" pitchFamily="34" charset="0"/>
                <a:ea typeface="ＭＳ Ｐゴシック" panose="020B0600070205080204" pitchFamily="50" charset="-128"/>
              </a:rPr>
              <a:t>GSC Presentation</a:t>
            </a:r>
            <a:endParaRPr lang="ja-JP" altLang="en-US" sz="1600" b="1">
              <a:solidFill>
                <a:schemeClr val="bg1"/>
              </a:solidFill>
              <a:latin typeface="Arial" panose="020B0604020202020204" pitchFamily="34" charset="0"/>
              <a:ea typeface="ＭＳ Ｐゴシック" panose="020B0600070205080204" pitchFamily="50" charset="-128"/>
            </a:endParaRPr>
          </a:p>
        </p:txBody>
      </p:sp>
      <p:sp>
        <p:nvSpPr>
          <p:cNvPr id="1030" name="Rectangle 6"/>
          <p:cNvSpPr>
            <a:spLocks noGrp="1" noChangeArrowheads="1"/>
          </p:cNvSpPr>
          <p:nvPr>
            <p:ph type="body" idx="1"/>
          </p:nvPr>
        </p:nvSpPr>
        <p:spPr bwMode="auto">
          <a:xfrm>
            <a:off x="381000" y="10668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第</a:t>
            </a:r>
            <a:r>
              <a:rPr lang="en-US" altLang="ja-JP" dirty="0"/>
              <a:t>1</a:t>
            </a:r>
            <a:r>
              <a:rPr lang="ja-JP" altLang="en-US" dirty="0"/>
              <a:t>レベル</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031" name="Rectangle 7"/>
          <p:cNvSpPr>
            <a:spLocks noChangeArrowheads="1"/>
          </p:cNvSpPr>
          <p:nvPr/>
        </p:nvSpPr>
        <p:spPr bwMode="auto">
          <a:xfrm>
            <a:off x="7549086" y="28499"/>
            <a:ext cx="157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algn="r" eaLnBrk="1" hangingPunct="1"/>
            <a:r>
              <a:rPr lang="en-US" altLang="ja-JP" sz="1600" b="1" err="1">
                <a:solidFill>
                  <a:schemeClr val="bg1"/>
                </a:solidFill>
                <a:latin typeface="Arial" panose="020B0604020202020204" pitchFamily="34" charset="0"/>
                <a:ea typeface="ＭＳ Ｐゴシック" panose="020B0600070205080204" pitchFamily="50" charset="-128"/>
              </a:rPr>
              <a:t>Hiroto</a:t>
            </a:r>
            <a:r>
              <a:rPr lang="en-US" altLang="ja-JP" sz="1600" b="1">
                <a:solidFill>
                  <a:schemeClr val="bg1"/>
                </a:solidFill>
                <a:latin typeface="Arial" panose="020B0604020202020204" pitchFamily="34" charset="0"/>
                <a:ea typeface="ＭＳ Ｐゴシック" panose="020B0600070205080204" pitchFamily="50" charset="-128"/>
              </a:rPr>
              <a:t> Nakada</a:t>
            </a:r>
            <a:endParaRPr lang="ja-JP" altLang="en-US" sz="1600" b="1">
              <a:solidFill>
                <a:schemeClr val="bg1"/>
              </a:solidFill>
              <a:latin typeface="Arial" panose="020B0604020202020204" pitchFamily="34" charset="0"/>
              <a:ea typeface="ＭＳ Ｐゴシック" panose="020B0600070205080204" pitchFamily="50" charset="-128"/>
            </a:endParaRPr>
          </a:p>
        </p:txBody>
      </p:sp>
      <p:sp>
        <p:nvSpPr>
          <p:cNvPr id="1032"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1033"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4"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035" name="Picture 12" descr="logo_in14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610600" y="488950"/>
            <a:ext cx="533400" cy="4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hf hdr="0" ftr="0" dt="0"/>
  <p:txStyles>
    <p:title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p:titleStyle>
    <p:bodyStyle>
      <a:lvl1pPr marL="342900" indent="-342900" algn="l" rtl="0" eaLnBrk="1" fontAlgn="base" hangingPunct="1">
        <a:spcBef>
          <a:spcPct val="20000"/>
        </a:spcBef>
        <a:spcAft>
          <a:spcPct val="0"/>
        </a:spcAft>
        <a:buClr>
          <a:srgbClr val="333399"/>
        </a:buClr>
        <a:buFont typeface="Wingdings" panose="05000000000000000000" pitchFamily="2" charset="2"/>
        <a:buChar char="n"/>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buChar char="u"/>
        <a:defRPr kumimoji="1" sz="2000">
          <a:solidFill>
            <a:srgbClr val="0070C0"/>
          </a:solidFill>
          <a:latin typeface="+mn-lt"/>
          <a:ea typeface="+mn-ea"/>
        </a:defRPr>
      </a:lvl2pPr>
      <a:lvl3pPr marL="1143000" indent="-228600" algn="l" rtl="0" eaLnBrk="1" fontAlgn="base" hangingPunct="1">
        <a:spcBef>
          <a:spcPct val="20000"/>
        </a:spcBef>
        <a:spcAft>
          <a:spcPct val="0"/>
        </a:spcAft>
        <a:buClr>
          <a:srgbClr val="00FFFF"/>
        </a:buClr>
        <a:buFont typeface="Wingdings" panose="05000000000000000000" pitchFamily="2" charset="2"/>
        <a:buChar char="l"/>
        <a:defRPr kumimoji="1">
          <a:solidFill>
            <a:schemeClr val="tx1"/>
          </a:solidFill>
          <a:latin typeface="+mn-lt"/>
          <a:ea typeface="+mn-ea"/>
        </a:defRPr>
      </a:lvl3pPr>
      <a:lvl4pPr marL="1600200" indent="-228600" algn="l" rtl="0" eaLnBrk="1" fontAlgn="base" hangingPunct="1">
        <a:spcBef>
          <a:spcPct val="20000"/>
        </a:spcBef>
        <a:spcAft>
          <a:spcPct val="0"/>
        </a:spcAft>
        <a:defRPr kumimoji="1">
          <a:solidFill>
            <a:schemeClr val="tx1"/>
          </a:solidFill>
          <a:latin typeface="+mn-lt"/>
          <a:ea typeface="+mn-ea"/>
        </a:defRPr>
      </a:lvl4pPr>
      <a:lvl5pPr marL="2057400" indent="-228600" algn="l" rtl="0" eaLnBrk="1" fontAlgn="base" hangingPunct="1">
        <a:spcBef>
          <a:spcPct val="20000"/>
        </a:spcBef>
        <a:spcAft>
          <a:spcPct val="0"/>
        </a:spcAft>
        <a:defRPr kumimoji="1">
          <a:solidFill>
            <a:schemeClr val="tx1"/>
          </a:solidFill>
          <a:latin typeface="+mn-lt"/>
          <a:ea typeface="+mn-ea"/>
        </a:defRPr>
      </a:lvl5pPr>
      <a:lvl6pPr marL="2514600" indent="-228600" algn="l" rtl="0" eaLnBrk="1" fontAlgn="base" hangingPunct="1">
        <a:spcBef>
          <a:spcPct val="20000"/>
        </a:spcBef>
        <a:spcAft>
          <a:spcPct val="0"/>
        </a:spcAft>
        <a:defRPr kumimoji="1">
          <a:solidFill>
            <a:schemeClr val="tx1"/>
          </a:solidFill>
          <a:latin typeface="+mn-lt"/>
          <a:ea typeface="+mn-ea"/>
        </a:defRPr>
      </a:lvl6pPr>
      <a:lvl7pPr marL="2971800" indent="-228600" algn="l" rtl="0" eaLnBrk="1" fontAlgn="base" hangingPunct="1">
        <a:spcBef>
          <a:spcPct val="20000"/>
        </a:spcBef>
        <a:spcAft>
          <a:spcPct val="0"/>
        </a:spcAft>
        <a:defRPr kumimoji="1">
          <a:solidFill>
            <a:schemeClr val="tx1"/>
          </a:solidFill>
          <a:latin typeface="+mn-lt"/>
          <a:ea typeface="+mn-ea"/>
        </a:defRPr>
      </a:lvl7pPr>
      <a:lvl8pPr marL="3429000" indent="-228600" algn="l" rtl="0" eaLnBrk="1" fontAlgn="base" hangingPunct="1">
        <a:spcBef>
          <a:spcPct val="20000"/>
        </a:spcBef>
        <a:spcAft>
          <a:spcPct val="0"/>
        </a:spcAft>
        <a:defRPr kumimoji="1">
          <a:solidFill>
            <a:schemeClr val="tx1"/>
          </a:solidFill>
          <a:latin typeface="+mn-lt"/>
          <a:ea typeface="+mn-ea"/>
        </a:defRPr>
      </a:lvl8pPr>
      <a:lvl9pPr marL="3886200" indent="-228600" algn="l" rtl="0" eaLnBrk="1" fontAlgn="base" hangingPunct="1">
        <a:spcBef>
          <a:spcPct val="20000"/>
        </a:spcBef>
        <a:spcAft>
          <a:spcPct val="0"/>
        </a:spcAft>
        <a:defRPr kumimoji="1">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tiff"/></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audio" Target="../media/media1.m4a"/><Relationship Id="rId7" Type="http://schemas.openxmlformats.org/officeDocument/2006/relationships/image" Target="../media/image26.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ドメインモデリング</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ユーザ</a:t>
            </a:r>
            <a:endParaRPr lang="en-US" altLang="ja-JP" dirty="0" smtClean="0"/>
          </a:p>
          <a:p>
            <a:pPr lvl="1"/>
            <a:r>
              <a:rPr lang="en-US" altLang="ja-JP" dirty="0" err="1" smtClean="0"/>
              <a:t>ShelterNavi</a:t>
            </a:r>
            <a:r>
              <a:rPr lang="ja-JP" altLang="en-US" dirty="0" smtClean="0"/>
              <a:t>のユーザ</a:t>
            </a:r>
            <a:endParaRPr lang="en-US" altLang="ja-JP" dirty="0" smtClean="0"/>
          </a:p>
          <a:p>
            <a:r>
              <a:rPr lang="ja-JP" altLang="en-US" dirty="0" smtClean="0"/>
              <a:t>避難所</a:t>
            </a:r>
            <a:endParaRPr lang="en-US" altLang="ja-JP" dirty="0" smtClean="0"/>
          </a:p>
          <a:p>
            <a:pPr lvl="1"/>
            <a:r>
              <a:rPr lang="ja-JP" altLang="en-US" dirty="0" smtClean="0"/>
              <a:t>ユーザの避難先</a:t>
            </a:r>
            <a:endParaRPr lang="en-US" altLang="ja-JP" dirty="0" smtClean="0"/>
          </a:p>
          <a:p>
            <a:pPr lvl="1"/>
            <a:r>
              <a:rPr lang="ja-JP" altLang="en-US" dirty="0" smtClean="0"/>
              <a:t>自治体が事前に登録</a:t>
            </a:r>
            <a:endParaRPr lang="en-US" altLang="ja-JP" dirty="0" smtClean="0"/>
          </a:p>
          <a:p>
            <a:r>
              <a:rPr lang="ja-JP" altLang="en-US" dirty="0" smtClean="0"/>
              <a:t>チェックイン</a:t>
            </a:r>
            <a:endParaRPr lang="en-US" altLang="ja-JP" dirty="0" smtClean="0"/>
          </a:p>
          <a:p>
            <a:pPr lvl="1"/>
            <a:r>
              <a:rPr lang="ja-JP" altLang="en-US" dirty="0" smtClean="0"/>
              <a:t>ユーザとユーザの避難先を関連づける</a:t>
            </a:r>
            <a:endParaRPr lang="en-US" altLang="ja-JP" dirty="0" smtClean="0"/>
          </a:p>
          <a:p>
            <a:pPr lvl="1"/>
            <a:r>
              <a:rPr lang="ja-JP" altLang="en-US" dirty="0" smtClean="0"/>
              <a:t>ユーザと避難所の動的な情報を更新</a:t>
            </a:r>
            <a:endParaRPr lang="en-US" altLang="ja-JP" dirty="0" smtClean="0"/>
          </a:p>
          <a:p>
            <a:r>
              <a:rPr lang="ja-JP" altLang="en-US" dirty="0"/>
              <a:t>ユーザ</a:t>
            </a:r>
            <a:r>
              <a:rPr lang="ja-JP" altLang="en-US" dirty="0" smtClean="0"/>
              <a:t>の状態</a:t>
            </a:r>
            <a:endParaRPr lang="en-US" altLang="ja-JP" dirty="0" smtClean="0"/>
          </a:p>
          <a:p>
            <a:pPr lvl="1"/>
            <a:r>
              <a:rPr lang="ja-JP" altLang="en-US" dirty="0" smtClean="0"/>
              <a:t>ユーザの避難状態</a:t>
            </a:r>
            <a:endParaRPr lang="en-US" altLang="ja-JP" dirty="0" smtClean="0"/>
          </a:p>
          <a:p>
            <a:r>
              <a:rPr lang="ja-JP" altLang="en-US" dirty="0"/>
              <a:t>避難所</a:t>
            </a:r>
            <a:r>
              <a:rPr lang="ja-JP" altLang="en-US" dirty="0" smtClean="0"/>
              <a:t>の状態</a:t>
            </a:r>
            <a:endParaRPr lang="en-US" altLang="ja-JP" dirty="0"/>
          </a:p>
          <a:p>
            <a:pPr lvl="1"/>
            <a:r>
              <a:rPr lang="ja-JP" altLang="en-US" dirty="0" smtClean="0"/>
              <a:t>避難所の収容人数，混雑度</a:t>
            </a:r>
            <a:endParaRPr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242168" y="1745302"/>
            <a:ext cx="828041" cy="971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7585" y="1706433"/>
            <a:ext cx="949735" cy="1023973"/>
          </a:xfrm>
          <a:prstGeom prst="rect">
            <a:avLst/>
          </a:prstGeom>
        </p:spPr>
      </p:pic>
      <p:sp>
        <p:nvSpPr>
          <p:cNvPr id="7" name="テキスト ボックス 6"/>
          <p:cNvSpPr txBox="1"/>
          <p:nvPr/>
        </p:nvSpPr>
        <p:spPr>
          <a:xfrm>
            <a:off x="6156176" y="2730406"/>
            <a:ext cx="914033"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A</a:t>
            </a:r>
            <a:endParaRPr kumimoji="1" lang="ja-JP" altLang="en-US" sz="1600" dirty="0" smtClean="0">
              <a:latin typeface="+mn-lt"/>
              <a:ea typeface="ＭＳ Ｐゴシック" panose="020B0600070205080204" pitchFamily="50" charset="-128"/>
            </a:endParaRPr>
          </a:p>
        </p:txBody>
      </p:sp>
      <p:sp>
        <p:nvSpPr>
          <p:cNvPr id="8" name="テキスト ボックス 7"/>
          <p:cNvSpPr txBox="1"/>
          <p:nvPr/>
        </p:nvSpPr>
        <p:spPr>
          <a:xfrm>
            <a:off x="7256765" y="2730406"/>
            <a:ext cx="91563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ユーザ</a:t>
            </a:r>
            <a:r>
              <a:rPr lang="en-US" altLang="ja-JP" sz="1600" dirty="0">
                <a:latin typeface="+mn-lt"/>
                <a:ea typeface="ＭＳ Ｐゴシック" panose="020B0600070205080204" pitchFamily="50" charset="-128"/>
              </a:rPr>
              <a:t>B</a:t>
            </a:r>
            <a:endParaRPr kumimoji="1" lang="ja-JP" altLang="en-US" sz="1600" dirty="0" smtClean="0">
              <a:latin typeface="+mn-lt"/>
              <a:ea typeface="ＭＳ Ｐゴシック" panose="020B0600070205080204" pitchFamily="50" charset="-128"/>
            </a:endParaRPr>
          </a:p>
        </p:txBody>
      </p:sp>
      <p:pic>
        <p:nvPicPr>
          <p:cNvPr id="9" name="Picture 2" descr="https://1.bp.blogspot.com/-XKTafTy2_Bw/UOKDYzJbICI/AAAAAAAAKNY/tTeng5oVcJk/s1600/schoo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15020" y="4401184"/>
            <a:ext cx="973404" cy="613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2.bp.blogspot.com/-9dUKu2CVEgg/VfS6KXqDqkI/AAAAAAAAxOA/N7W0ofbVlH8/s800/building_kouminka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380312" y="3501008"/>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体育館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4168" y="4267067"/>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木造校舎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28184" y="3523670"/>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6372200" y="5112550"/>
            <a:ext cx="1822935" cy="338554"/>
          </a:xfrm>
          <a:prstGeom prst="rect">
            <a:avLst/>
          </a:prstGeom>
          <a:noFill/>
        </p:spPr>
        <p:txBody>
          <a:bodyPr wrap="none" rtlCol="0">
            <a:spAutoFit/>
          </a:bodyPr>
          <a:lstStyle/>
          <a:p>
            <a:r>
              <a:rPr kumimoji="1" lang="ja-JP" altLang="en-US" sz="1600" dirty="0" smtClean="0">
                <a:latin typeface="ＭＳ Ｐゴシック" panose="020B0600070205080204" pitchFamily="50" charset="-128"/>
                <a:ea typeface="ＭＳ Ｐゴシック" panose="020B0600070205080204" pitchFamily="50" charset="-128"/>
              </a:rPr>
              <a:t>登録済みの避難所</a:t>
            </a:r>
          </a:p>
        </p:txBody>
      </p:sp>
    </p:spTree>
    <p:extLst>
      <p:ext uri="{BB962C8B-B14F-4D97-AF65-F5344CB8AC3E}">
        <p14:creationId xmlns:p14="http://schemas.microsoft.com/office/powerpoint/2010/main" val="27548553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DD2DA-9237-B34B-8D0C-F6168664B90D}"/>
              </a:ext>
            </a:extLst>
          </p:cNvPr>
          <p:cNvSpPr>
            <a:spLocks noGrp="1"/>
          </p:cNvSpPr>
          <p:nvPr>
            <p:ph type="title"/>
          </p:nvPr>
        </p:nvSpPr>
        <p:spPr/>
        <p:txBody>
          <a:bodyPr/>
          <a:lstStyle/>
          <a:p>
            <a:r>
              <a:rPr lang="ja-JP" altLang="en-US" dirty="0"/>
              <a:t>考察</a:t>
            </a:r>
            <a:endParaRPr kumimoji="1" lang="ja-JP" altLang="en-US" dirty="0"/>
          </a:p>
        </p:txBody>
      </p:sp>
      <p:sp>
        <p:nvSpPr>
          <p:cNvPr id="3" name="コンテンツ プレースホルダー 2">
            <a:extLst>
              <a:ext uri="{FF2B5EF4-FFF2-40B4-BE49-F238E27FC236}">
                <a16:creationId xmlns:a16="http://schemas.microsoft.com/office/drawing/2014/main" id="{D417F680-B191-E14B-8089-7B76F1EBFC2C}"/>
              </a:ext>
            </a:extLst>
          </p:cNvPr>
          <p:cNvSpPr>
            <a:spLocks noGrp="1"/>
          </p:cNvSpPr>
          <p:nvPr>
            <p:ph idx="1"/>
          </p:nvPr>
        </p:nvSpPr>
        <p:spPr/>
        <p:txBody>
          <a:bodyPr/>
          <a:lstStyle/>
          <a:p>
            <a:r>
              <a:rPr lang="en-US" altLang="ja-JP" dirty="0" err="1" smtClean="0"/>
              <a:t>ShelterNavi</a:t>
            </a:r>
            <a:r>
              <a:rPr lang="ja-JP" altLang="en-US" dirty="0" smtClean="0"/>
              <a:t>の利点</a:t>
            </a:r>
            <a:endParaRPr lang="en-US" altLang="ja-JP" dirty="0"/>
          </a:p>
          <a:p>
            <a:pPr lvl="1"/>
            <a:r>
              <a:rPr lang="ja-JP" altLang="en-US" dirty="0" smtClean="0"/>
              <a:t>住民だけで空いている避難所を探すことができる</a:t>
            </a:r>
            <a:endParaRPr lang="en-US" altLang="ja-JP" dirty="0"/>
          </a:p>
          <a:p>
            <a:pPr lvl="1"/>
            <a:r>
              <a:rPr lang="ja-JP" altLang="en-US" dirty="0" smtClean="0"/>
              <a:t>避難所の混雑</a:t>
            </a:r>
            <a:r>
              <a:rPr lang="ja-JP" altLang="en-US" dirty="0"/>
              <a:t>状況がシステムによって自動的</a:t>
            </a:r>
            <a:r>
              <a:rPr lang="ja-JP" altLang="en-US" dirty="0" smtClean="0"/>
              <a:t>に計測される</a:t>
            </a:r>
            <a:endParaRPr lang="en-US" altLang="ja-JP" dirty="0"/>
          </a:p>
          <a:p>
            <a:pPr lvl="1"/>
            <a:r>
              <a:rPr lang="ja-JP" altLang="en-US" dirty="0" smtClean="0"/>
              <a:t>自治体職員が各避難所のリアルタイムな状態を確認できる</a:t>
            </a:r>
            <a:endParaRPr lang="en-US" altLang="ja-JP" dirty="0"/>
          </a:p>
          <a:p>
            <a:r>
              <a:rPr lang="en-US" altLang="ja-JP" dirty="0" err="1" smtClean="0"/>
              <a:t>ShelterNavi</a:t>
            </a:r>
            <a:r>
              <a:rPr lang="ja-JP" altLang="en-US" dirty="0" smtClean="0"/>
              <a:t>の限界</a:t>
            </a:r>
            <a:endParaRPr lang="en-US" altLang="ja-JP" dirty="0"/>
          </a:p>
          <a:p>
            <a:pPr lvl="1"/>
            <a:r>
              <a:rPr lang="ja-JP" altLang="en-US" dirty="0"/>
              <a:t>正確</a:t>
            </a:r>
            <a:r>
              <a:rPr lang="ja-JP" altLang="en-US" dirty="0" smtClean="0"/>
              <a:t>なデータ管理が必要である </a:t>
            </a:r>
            <a:r>
              <a:rPr lang="en-US" altLang="ja-JP" dirty="0" smtClean="0"/>
              <a:t>(info, capacity, open/close)</a:t>
            </a:r>
            <a:endParaRPr lang="en-US" altLang="ja-JP" dirty="0"/>
          </a:p>
          <a:p>
            <a:pPr lvl="1"/>
            <a:r>
              <a:rPr lang="ja-JP" altLang="en-US" dirty="0" smtClean="0"/>
              <a:t>スマートフォンに不慣れな人には操作が難しい</a:t>
            </a:r>
            <a:endParaRPr lang="en-US" altLang="ja-JP" dirty="0" smtClean="0"/>
          </a:p>
          <a:p>
            <a:pPr lvl="1"/>
            <a:r>
              <a:rPr lang="ja-JP" altLang="en-US" dirty="0"/>
              <a:t>携帯</a:t>
            </a:r>
            <a:r>
              <a:rPr lang="ja-JP" altLang="en-US" dirty="0" smtClean="0"/>
              <a:t>のネットインフラに依存している</a:t>
            </a:r>
            <a:endParaRPr lang="en-US" altLang="ja-JP" dirty="0"/>
          </a:p>
          <a:p>
            <a:pPr lvl="1"/>
            <a:endParaRPr lang="en-US" altLang="ja-JP" dirty="0"/>
          </a:p>
          <a:p>
            <a:r>
              <a:rPr lang="ja-JP" altLang="en-US" dirty="0" smtClean="0"/>
              <a:t>ユースケースの拡張</a:t>
            </a:r>
            <a:endParaRPr lang="en-US" altLang="ja-JP" dirty="0"/>
          </a:p>
          <a:p>
            <a:pPr lvl="1"/>
            <a:r>
              <a:rPr lang="ja-JP" altLang="en-US" dirty="0" smtClean="0"/>
              <a:t>私的な避難所の管理（親戚や友人の家など</a:t>
            </a:r>
            <a:r>
              <a:rPr lang="ja-JP" altLang="en-US" dirty="0"/>
              <a:t>）</a:t>
            </a:r>
            <a:endParaRPr lang="en-US" altLang="ja-JP" dirty="0"/>
          </a:p>
          <a:p>
            <a:pPr lvl="1"/>
            <a:r>
              <a:rPr lang="ja-JP" altLang="en-US" dirty="0" smtClean="0"/>
              <a:t>公共または地域の災害情報との統合</a:t>
            </a:r>
            <a:endParaRPr lang="en-US" altLang="ja-JP" dirty="0"/>
          </a:p>
          <a:p>
            <a:r>
              <a:rPr lang="ja-JP" altLang="en-US" dirty="0"/>
              <a:t>実験</a:t>
            </a:r>
            <a:r>
              <a:rPr lang="ja-JP" altLang="en-US" dirty="0" smtClean="0"/>
              <a:t>の</a:t>
            </a:r>
            <a:r>
              <a:rPr lang="ja-JP" altLang="en-US" dirty="0" smtClean="0"/>
              <a:t>評価について</a:t>
            </a:r>
            <a:endParaRPr lang="en-US" altLang="ja-JP" dirty="0" smtClean="0"/>
          </a:p>
          <a:p>
            <a:pPr lvl="1"/>
            <a:r>
              <a:rPr lang="ja-JP" altLang="en-US" dirty="0" smtClean="0"/>
              <a:t>地方</a:t>
            </a:r>
            <a:r>
              <a:rPr lang="ja-JP" altLang="en-US" dirty="0"/>
              <a:t>自治体</a:t>
            </a:r>
            <a:r>
              <a:rPr lang="ja-JP" altLang="en-US" dirty="0" smtClean="0"/>
              <a:t>との協力が必要</a:t>
            </a:r>
            <a:endParaRPr lang="en-US" altLang="ja-JP" dirty="0" smtClean="0"/>
          </a:p>
        </p:txBody>
      </p:sp>
      <p:sp>
        <p:nvSpPr>
          <p:cNvPr id="4" name="スライド番号プレースホルダー 3">
            <a:extLst>
              <a:ext uri="{FF2B5EF4-FFF2-40B4-BE49-F238E27FC236}">
                <a16:creationId xmlns:a16="http://schemas.microsoft.com/office/drawing/2014/main" id="{EFA771EC-2FD8-5045-8EE5-BB01D2D89258}"/>
              </a:ext>
            </a:extLst>
          </p:cNvPr>
          <p:cNvSpPr>
            <a:spLocks noGrp="1"/>
          </p:cNvSpPr>
          <p:nvPr>
            <p:ph type="sldNum" sz="quarter" idx="11"/>
          </p:nvPr>
        </p:nvSpPr>
        <p:spPr/>
        <p:txBody>
          <a:bodyPr/>
          <a:lstStyle/>
          <a:p>
            <a:fld id="{540B1702-1328-441D-B737-C2B94A2E6AF5}" type="slidenum">
              <a:rPr lang="en-US" altLang="ja-JP" smtClean="0"/>
              <a:pPr/>
              <a:t>10</a:t>
            </a:fld>
            <a:endParaRPr lang="en-US" altLang="ja-JP"/>
          </a:p>
        </p:txBody>
      </p:sp>
      <p:pic>
        <p:nvPicPr>
          <p:cNvPr id="7" name="図 6">
            <a:extLst>
              <a:ext uri="{FF2B5EF4-FFF2-40B4-BE49-F238E27FC236}">
                <a16:creationId xmlns:a16="http://schemas.microsoft.com/office/drawing/2014/main" id="{9E0CECC3-177B-5943-8C9E-DD744015F425}"/>
              </a:ext>
            </a:extLst>
          </p:cNvPr>
          <p:cNvPicPr>
            <a:picLocks noChangeAspect="1"/>
          </p:cNvPicPr>
          <p:nvPr/>
        </p:nvPicPr>
        <p:blipFill>
          <a:blip r:embed="rId3"/>
          <a:stretch>
            <a:fillRect/>
          </a:stretch>
        </p:blipFill>
        <p:spPr>
          <a:xfrm>
            <a:off x="7102643" y="4235326"/>
            <a:ext cx="2020013" cy="1593974"/>
          </a:xfrm>
          <a:prstGeom prst="rect">
            <a:avLst/>
          </a:prstGeom>
        </p:spPr>
      </p:pic>
    </p:spTree>
    <p:extLst>
      <p:ext uri="{BB962C8B-B14F-4D97-AF65-F5344CB8AC3E}">
        <p14:creationId xmlns:p14="http://schemas.microsoft.com/office/powerpoint/2010/main" val="2550850337"/>
      </p:ext>
    </p:extLst>
  </p:cSld>
  <p:clrMapOvr>
    <a:masterClrMapping/>
  </p:clrMapOvr>
  <mc:AlternateContent xmlns:mc="http://schemas.openxmlformats.org/markup-compatibility/2006" xmlns:p14="http://schemas.microsoft.com/office/powerpoint/2010/main">
    <mc:Choice Requires="p14">
      <p:transition spd="slow" p14:dur="2000" advTm="71899"/>
    </mc:Choice>
    <mc:Fallback xmlns="">
      <p:transition spd="slow" advTm="7189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idx="1"/>
          </p:nvPr>
        </p:nvSpPr>
        <p:spPr>
          <a:xfrm>
            <a:off x="381000" y="1066800"/>
            <a:ext cx="8382000" cy="5791200"/>
          </a:xfrm>
        </p:spPr>
        <p:txBody>
          <a:bodyPr/>
          <a:lstStyle/>
          <a:p>
            <a:r>
              <a:rPr lang="ja-JP" altLang="en-US" dirty="0" smtClean="0"/>
              <a:t>コロナ時代の災害時における避難ナビゲーション</a:t>
            </a:r>
            <a:r>
              <a:rPr lang="en-US" altLang="ja-JP" dirty="0" smtClean="0"/>
              <a:t/>
            </a:r>
            <a:br>
              <a:rPr lang="en-US" altLang="ja-JP" dirty="0" smtClean="0"/>
            </a:br>
            <a:r>
              <a:rPr lang="en-US" altLang="ja-JP" dirty="0" err="1" smtClean="0"/>
              <a:t>ShelterNavi</a:t>
            </a:r>
            <a:r>
              <a:rPr lang="ja-JP" altLang="en-US" dirty="0" smtClean="0"/>
              <a:t>の研究開発</a:t>
            </a:r>
            <a:endParaRPr lang="en-US" altLang="ja-JP" dirty="0"/>
          </a:p>
          <a:p>
            <a:pPr lvl="1"/>
            <a:r>
              <a:rPr lang="ja-JP" altLang="en-US" dirty="0" smtClean="0"/>
              <a:t>住民の自助によって避難所での</a:t>
            </a:r>
            <a:r>
              <a:rPr lang="en-US" altLang="ja-JP" dirty="0" smtClean="0"/>
              <a:t/>
            </a:r>
            <a:br>
              <a:rPr lang="en-US" altLang="ja-JP" dirty="0" smtClean="0"/>
            </a:br>
            <a:r>
              <a:rPr lang="ja-JP" altLang="en-US" dirty="0" smtClean="0"/>
              <a:t>三密を回避して安全な避難を実現する</a:t>
            </a:r>
            <a:endParaRPr lang="en-US" altLang="ja-JP" dirty="0" smtClean="0">
              <a:solidFill>
                <a:srgbClr val="FF0000"/>
              </a:solidFill>
            </a:endParaRPr>
          </a:p>
          <a:p>
            <a:r>
              <a:rPr lang="ja-JP" altLang="en-US" dirty="0"/>
              <a:t>基本的</a:t>
            </a:r>
            <a:r>
              <a:rPr lang="ja-JP" altLang="en-US" dirty="0" smtClean="0"/>
              <a:t>なユースケースとシステム設計の提案</a:t>
            </a:r>
            <a:endParaRPr lang="en-US" altLang="ja-JP" dirty="0"/>
          </a:p>
          <a:p>
            <a:pPr lvl="1"/>
            <a:endParaRPr lang="en-US" altLang="ja-JP" dirty="0">
              <a:solidFill>
                <a:srgbClr val="FF0000"/>
              </a:solidFill>
            </a:endParaRPr>
          </a:p>
          <a:p>
            <a:pPr lvl="1"/>
            <a:endParaRPr lang="en-US" altLang="ja-JP" dirty="0">
              <a:solidFill>
                <a:srgbClr val="FF0000"/>
              </a:solidFill>
            </a:endParaRPr>
          </a:p>
          <a:p>
            <a:endParaRPr lang="en-US" altLang="ja-JP" dirty="0"/>
          </a:p>
          <a:p>
            <a:endParaRPr lang="en-US" altLang="ja-JP" dirty="0"/>
          </a:p>
          <a:p>
            <a:endParaRPr lang="en-US" altLang="ja-JP" dirty="0"/>
          </a:p>
          <a:p>
            <a:endParaRPr lang="en-US" altLang="ja-JP" dirty="0"/>
          </a:p>
          <a:p>
            <a:r>
              <a:rPr lang="ja-JP" altLang="en-US" dirty="0"/>
              <a:t>今後</a:t>
            </a:r>
            <a:r>
              <a:rPr lang="ja-JP" altLang="en-US" dirty="0" smtClean="0"/>
              <a:t>の</a:t>
            </a:r>
            <a:r>
              <a:rPr lang="ja-JP" altLang="en-US" dirty="0"/>
              <a:t>課題</a:t>
            </a:r>
            <a:endParaRPr lang="en-US" altLang="ja-JP" dirty="0" smtClean="0"/>
          </a:p>
          <a:p>
            <a:pPr lvl="1"/>
            <a:r>
              <a:rPr lang="ja-JP" altLang="en-US" dirty="0" smtClean="0"/>
              <a:t>神戸大学中村研究室との本システムの開発</a:t>
            </a:r>
            <a:endParaRPr lang="en-US" altLang="ja-JP" dirty="0"/>
          </a:p>
          <a:p>
            <a:pPr lvl="1"/>
            <a:r>
              <a:rPr kumimoji="1" lang="ja-JP" altLang="en-US" dirty="0" smtClean="0"/>
              <a:t>実際の設定での実験的評価</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11</a:t>
            </a:fld>
            <a:endParaRPr lang="en-US" altLang="ja-JP"/>
          </a:p>
        </p:txBody>
      </p:sp>
      <p:pic>
        <p:nvPicPr>
          <p:cNvPr id="5" name="図 4">
            <a:extLst>
              <a:ext uri="{FF2B5EF4-FFF2-40B4-BE49-F238E27FC236}">
                <a16:creationId xmlns:a16="http://schemas.microsoft.com/office/drawing/2014/main" id="{43B747D9-5BE5-C243-9649-73BF6E4DE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648" y="1196752"/>
            <a:ext cx="1488352" cy="1584176"/>
          </a:xfrm>
          <a:prstGeom prst="rect">
            <a:avLst/>
          </a:prstGeom>
        </p:spPr>
      </p:pic>
      <p:pic>
        <p:nvPicPr>
          <p:cNvPr id="14" name="図 13">
            <a:extLst>
              <a:ext uri="{FF2B5EF4-FFF2-40B4-BE49-F238E27FC236}">
                <a16:creationId xmlns:a16="http://schemas.microsoft.com/office/drawing/2014/main" id="{1F659714-15BE-2744-8109-4B5A5F602838}"/>
              </a:ext>
            </a:extLst>
          </p:cNvPr>
          <p:cNvPicPr>
            <a:picLocks noChangeAspect="1"/>
          </p:cNvPicPr>
          <p:nvPr/>
        </p:nvPicPr>
        <p:blipFill>
          <a:blip r:embed="rId4"/>
          <a:stretch>
            <a:fillRect/>
          </a:stretch>
        </p:blipFill>
        <p:spPr>
          <a:xfrm>
            <a:off x="5218179" y="3488428"/>
            <a:ext cx="1017163" cy="1069082"/>
          </a:xfrm>
          <a:prstGeom prst="rect">
            <a:avLst/>
          </a:prstGeom>
        </p:spPr>
      </p:pic>
      <p:pic>
        <p:nvPicPr>
          <p:cNvPr id="50" name="図 49"/>
          <p:cNvPicPr>
            <a:picLocks noChangeAspect="1"/>
          </p:cNvPicPr>
          <p:nvPr/>
        </p:nvPicPr>
        <p:blipFill>
          <a:blip r:embed="rId5"/>
          <a:stretch>
            <a:fillRect/>
          </a:stretch>
        </p:blipFill>
        <p:spPr>
          <a:xfrm>
            <a:off x="796122" y="3083630"/>
            <a:ext cx="4385862" cy="2448272"/>
          </a:xfrm>
          <a:prstGeom prst="rect">
            <a:avLst/>
          </a:prstGeom>
        </p:spPr>
      </p:pic>
      <p:pic>
        <p:nvPicPr>
          <p:cNvPr id="67" name="図 66"/>
          <p:cNvPicPr>
            <a:picLocks noChangeAspect="1"/>
          </p:cNvPicPr>
          <p:nvPr/>
        </p:nvPicPr>
        <p:blipFill>
          <a:blip r:embed="rId6"/>
          <a:stretch>
            <a:fillRect/>
          </a:stretch>
        </p:blipFill>
        <p:spPr>
          <a:xfrm>
            <a:off x="6235342" y="3414138"/>
            <a:ext cx="2657138" cy="2038171"/>
          </a:xfrm>
          <a:prstGeom prst="rect">
            <a:avLst/>
          </a:prstGeom>
        </p:spPr>
      </p:pic>
    </p:spTree>
    <p:extLst>
      <p:ext uri="{BB962C8B-B14F-4D97-AF65-F5344CB8AC3E}">
        <p14:creationId xmlns:p14="http://schemas.microsoft.com/office/powerpoint/2010/main" val="3978767831"/>
      </p:ext>
    </p:extLst>
  </p:cSld>
  <p:clrMapOvr>
    <a:masterClrMapping/>
  </p:clrMapOvr>
  <mc:AlternateContent xmlns:mc="http://schemas.openxmlformats.org/markup-compatibility/2006" xmlns:p14="http://schemas.microsoft.com/office/powerpoint/2010/main">
    <mc:Choice Requires="p14">
      <p:transition spd="slow" p14:dur="2000" advTm="37513"/>
    </mc:Choice>
    <mc:Fallback xmlns="">
      <p:transition spd="slow" advTm="37513"/>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35721E5-4252-AA48-9D0B-4875B6BE0B23}"/>
              </a:ext>
            </a:extLst>
          </p:cNvPr>
          <p:cNvSpPr>
            <a:spLocks noGrp="1"/>
          </p:cNvSpPr>
          <p:nvPr>
            <p:ph idx="1"/>
          </p:nvPr>
        </p:nvSpPr>
        <p:spPr/>
        <p:txBody>
          <a:bodyPr/>
          <a:lstStyle/>
          <a:p>
            <a:r>
              <a:rPr kumimoji="1" lang="en-US" altLang="ja-JP" dirty="0"/>
              <a:t>Domain modeling</a:t>
            </a:r>
          </a:p>
          <a:p>
            <a:pPr lvl="1"/>
            <a:r>
              <a:rPr lang="en-US" altLang="ja-JP" b="1" dirty="0"/>
              <a:t>Shelter:</a:t>
            </a:r>
            <a:r>
              <a:rPr lang="en-US" altLang="ja-JP" dirty="0"/>
              <a:t> </a:t>
            </a:r>
            <a:r>
              <a:rPr lang="en-US" altLang="ja-JP" sz="1400" u="sng" dirty="0" err="1"/>
              <a:t>sid</a:t>
            </a:r>
            <a:r>
              <a:rPr lang="en-US" altLang="ja-JP" sz="1400" u="sng" dirty="0"/>
              <a:t>,</a:t>
            </a:r>
            <a:r>
              <a:rPr lang="en-US" altLang="ja-JP" sz="1400" dirty="0"/>
              <a:t> name, address, </a:t>
            </a:r>
            <a:r>
              <a:rPr lang="en-US" altLang="ja-JP" sz="1400" dirty="0" err="1"/>
              <a:t>lat</a:t>
            </a:r>
            <a:r>
              <a:rPr lang="en-US" altLang="ja-JP" sz="1400" dirty="0"/>
              <a:t>, </a:t>
            </a:r>
            <a:r>
              <a:rPr lang="en-US" altLang="ja-JP" sz="1400" dirty="0" err="1"/>
              <a:t>lng</a:t>
            </a:r>
            <a:r>
              <a:rPr lang="en-US" altLang="ja-JP" sz="1400" dirty="0"/>
              <a:t>, capacity, </a:t>
            </a:r>
            <a:r>
              <a:rPr lang="en-US" altLang="ja-JP" sz="1400" dirty="0" err="1"/>
              <a:t>isActive</a:t>
            </a:r>
            <a:r>
              <a:rPr lang="en-US" altLang="ja-JP" sz="1400" dirty="0"/>
              <a:t>, manager</a:t>
            </a:r>
            <a:endParaRPr lang="en-US" altLang="ja-JP" dirty="0"/>
          </a:p>
          <a:p>
            <a:pPr lvl="1"/>
            <a:r>
              <a:rPr kumimoji="1" lang="en-US" altLang="ja-JP" b="1" dirty="0"/>
              <a:t>Citizen: </a:t>
            </a:r>
            <a:r>
              <a:rPr kumimoji="1" lang="en-US" altLang="ja-JP" sz="1400" u="sng" dirty="0" err="1"/>
              <a:t>cid</a:t>
            </a:r>
            <a:r>
              <a:rPr kumimoji="1" lang="en-US" altLang="ja-JP" sz="1400" dirty="0"/>
              <a:t>, name, email, password, home address, # of families</a:t>
            </a:r>
            <a:r>
              <a:rPr kumimoji="1" lang="en-US" altLang="ja-JP" dirty="0"/>
              <a:t> </a:t>
            </a:r>
          </a:p>
          <a:p>
            <a:pPr lvl="1"/>
            <a:r>
              <a:rPr kumimoji="1" lang="en-US" altLang="ja-JP" b="1" dirty="0"/>
              <a:t>Check-In:</a:t>
            </a:r>
            <a:r>
              <a:rPr kumimoji="1" lang="en-US" altLang="ja-JP" dirty="0"/>
              <a:t> </a:t>
            </a:r>
            <a:r>
              <a:rPr kumimoji="1" lang="en-US" altLang="ja-JP" sz="1400" u="sng" dirty="0"/>
              <a:t>id,</a:t>
            </a:r>
            <a:r>
              <a:rPr kumimoji="1" lang="en-US" altLang="ja-JP" sz="1400" dirty="0"/>
              <a:t> </a:t>
            </a:r>
            <a:r>
              <a:rPr kumimoji="1" lang="en-US" altLang="ja-JP" sz="1400" dirty="0" err="1"/>
              <a:t>cid</a:t>
            </a:r>
            <a:r>
              <a:rPr kumimoji="1" lang="en-US" altLang="ja-JP" sz="1400" dirty="0"/>
              <a:t>, </a:t>
            </a:r>
            <a:r>
              <a:rPr kumimoji="1" lang="en-US" altLang="ja-JP" sz="1400" dirty="0" err="1"/>
              <a:t>sid</a:t>
            </a:r>
            <a:r>
              <a:rPr lang="en-US" altLang="ja-JP" sz="1400" dirty="0"/>
              <a:t>, check-in </a:t>
            </a:r>
            <a:r>
              <a:rPr lang="en-US" altLang="ja-JP" sz="1400" dirty="0" err="1"/>
              <a:t>datetime</a:t>
            </a:r>
            <a:r>
              <a:rPr lang="en-US" altLang="ja-JP" sz="1400" dirty="0"/>
              <a:t>, check-out </a:t>
            </a:r>
            <a:r>
              <a:rPr lang="en-US" altLang="ja-JP" sz="1400" dirty="0" err="1"/>
              <a:t>datetime</a:t>
            </a:r>
            <a:r>
              <a:rPr lang="en-US" altLang="ja-JP" dirty="0"/>
              <a:t> </a:t>
            </a:r>
          </a:p>
          <a:p>
            <a:r>
              <a:rPr lang="en-US" altLang="ja-JP" dirty="0"/>
              <a:t>Search </a:t>
            </a:r>
            <a:r>
              <a:rPr kumimoji="1" lang="en-US" altLang="ja-JP" dirty="0"/>
              <a:t>shelters by distance</a:t>
            </a:r>
          </a:p>
          <a:p>
            <a:pPr lvl="1"/>
            <a:r>
              <a:rPr kumimoji="1" lang="en-US" altLang="ja-JP" dirty="0"/>
              <a:t>Obtain current (</a:t>
            </a:r>
            <a:r>
              <a:rPr kumimoji="1" lang="en-US" altLang="ja-JP" dirty="0" err="1"/>
              <a:t>x,y</a:t>
            </a:r>
            <a:r>
              <a:rPr kumimoji="1" lang="en-US" altLang="ja-JP" dirty="0"/>
              <a:t>) from GPS</a:t>
            </a:r>
          </a:p>
          <a:p>
            <a:pPr lvl="1"/>
            <a:r>
              <a:rPr lang="en-US" altLang="ja-JP" dirty="0"/>
              <a:t>Find shelters S(</a:t>
            </a:r>
            <a:r>
              <a:rPr lang="en-US" altLang="ja-JP" dirty="0" err="1"/>
              <a:t>lng</a:t>
            </a:r>
            <a:r>
              <a:rPr lang="en-US" altLang="ja-JP" dirty="0"/>
              <a:t>, </a:t>
            </a:r>
            <a:r>
              <a:rPr lang="en-US" altLang="ja-JP" dirty="0" err="1"/>
              <a:t>lat</a:t>
            </a:r>
            <a:r>
              <a:rPr lang="en-US" altLang="ja-JP" dirty="0"/>
              <a:t>) such that ;</a:t>
            </a:r>
            <a:br>
              <a:rPr lang="en-US" altLang="ja-JP" dirty="0"/>
            </a:br>
            <a:r>
              <a:rPr kumimoji="1" lang="en-US" altLang="ja-JP" i="1" dirty="0">
                <a:latin typeface="Times New Roman" panose="02020603050405020304" pitchFamily="18" charset="0"/>
                <a:cs typeface="Times New Roman" panose="02020603050405020304" pitchFamily="18" charset="0"/>
              </a:rPr>
              <a:t>d(</a:t>
            </a:r>
            <a:r>
              <a:rPr kumimoji="1" lang="en-US" altLang="ja-JP" i="1" dirty="0" err="1">
                <a:latin typeface="Times New Roman" panose="02020603050405020304" pitchFamily="18" charset="0"/>
                <a:cs typeface="Times New Roman" panose="02020603050405020304" pitchFamily="18" charset="0"/>
              </a:rPr>
              <a:t>lng</a:t>
            </a:r>
            <a:r>
              <a:rPr lang="en-US" altLang="ja-JP" i="1" dirty="0">
                <a:latin typeface="Times New Roman" panose="02020603050405020304" pitchFamily="18" charset="0"/>
                <a:cs typeface="Times New Roman" panose="02020603050405020304" pitchFamily="18" charset="0"/>
              </a:rPr>
              <a:t>, </a:t>
            </a:r>
            <a:r>
              <a:rPr lang="en-US" altLang="ja-JP" i="1" dirty="0" err="1">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a:t>
            </a:r>
            <a:r>
              <a:rPr kumimoji="1" lang="en-US" altLang="ja-JP" i="1" dirty="0">
                <a:latin typeface="Times New Roman" panose="02020603050405020304" pitchFamily="18" charset="0"/>
                <a:cs typeface="Times New Roman" panose="02020603050405020304" pitchFamily="18" charset="0"/>
              </a:rPr>
              <a:t> = 6371 * </a:t>
            </a:r>
            <a:r>
              <a:rPr kumimoji="1" lang="en-US" altLang="ja-JP" i="1" dirty="0" err="1">
                <a:latin typeface="Times New Roman" panose="02020603050405020304" pitchFamily="18" charset="0"/>
                <a:cs typeface="Times New Roman" panose="02020603050405020304" pitchFamily="18" charset="0"/>
              </a:rPr>
              <a:t>acos</a:t>
            </a:r>
            <a:r>
              <a:rPr kumimoji="1" lang="en-US" altLang="ja-JP" i="1" dirty="0">
                <a:latin typeface="Times New Roman" panose="02020603050405020304" pitchFamily="18" charset="0"/>
                <a:cs typeface="Times New Roman" panose="02020603050405020304" pitchFamily="18" charset="0"/>
              </a:rPr>
              <a:t> (cos(rad(y)) * </a:t>
            </a:r>
            <a:br>
              <a:rPr kumimoji="1" lang="en-US" altLang="ja-JP" i="1" dirty="0">
                <a:latin typeface="Times New Roman" panose="02020603050405020304" pitchFamily="18" charset="0"/>
                <a:cs typeface="Times New Roman" panose="02020603050405020304" pitchFamily="18" charset="0"/>
              </a:rPr>
            </a:br>
            <a:r>
              <a:rPr kumimoji="1" lang="en-US" altLang="ja-JP" i="1" dirty="0">
                <a:latin typeface="Times New Roman" panose="02020603050405020304" pitchFamily="18" charset="0"/>
                <a:cs typeface="Times New Roman" panose="02020603050405020304" pitchFamily="18" charset="0"/>
              </a:rPr>
              <a:t>cos(rad(</a:t>
            </a:r>
            <a:r>
              <a:rPr kumimoji="1" lang="en-US" altLang="ja-JP" i="1" dirty="0" err="1">
                <a:latin typeface="Times New Roman" panose="02020603050405020304" pitchFamily="18" charset="0"/>
                <a:cs typeface="Times New Roman" panose="02020603050405020304" pitchFamily="18" charset="0"/>
              </a:rPr>
              <a:t>lat</a:t>
            </a:r>
            <a:r>
              <a:rPr kumimoji="1" lang="en-US" altLang="ja-JP" i="1" dirty="0">
                <a:latin typeface="Times New Roman" panose="02020603050405020304" pitchFamily="18" charset="0"/>
                <a:cs typeface="Times New Roman" panose="02020603050405020304" pitchFamily="18" charset="0"/>
              </a:rPr>
              <a:t>)) * cos(rad(</a:t>
            </a:r>
            <a:r>
              <a:rPr kumimoji="1" lang="en-US" altLang="ja-JP" i="1" dirty="0" err="1">
                <a:latin typeface="Times New Roman" panose="02020603050405020304" pitchFamily="18" charset="0"/>
                <a:cs typeface="Times New Roman" panose="02020603050405020304" pitchFamily="18" charset="0"/>
              </a:rPr>
              <a:t>lng</a:t>
            </a:r>
            <a:r>
              <a:rPr kumimoji="1" lang="en-US" altLang="ja-JP" i="1" dirty="0">
                <a:latin typeface="Times New Roman" panose="02020603050405020304" pitchFamily="18" charset="0"/>
                <a:cs typeface="Times New Roman" panose="02020603050405020304" pitchFamily="18" charset="0"/>
              </a:rPr>
              <a:t>) – rad(x)) </a:t>
            </a:r>
            <a:br>
              <a:rPr kumimoji="1" lang="en-US" altLang="ja-JP" i="1" dirty="0">
                <a:latin typeface="Times New Roman" panose="02020603050405020304" pitchFamily="18" charset="0"/>
                <a:cs typeface="Times New Roman" panose="02020603050405020304" pitchFamily="18" charset="0"/>
              </a:rPr>
            </a:br>
            <a:r>
              <a:rPr kumimoji="1" lang="en-US" altLang="ja-JP" i="1" dirty="0">
                <a:latin typeface="Times New Roman" panose="02020603050405020304" pitchFamily="18" charset="0"/>
                <a:cs typeface="Times New Roman" panose="02020603050405020304" pitchFamily="18" charset="0"/>
              </a:rPr>
              <a:t>+ sin(rad(y))*sin(rad(</a:t>
            </a:r>
            <a:r>
              <a:rPr kumimoji="1" lang="en-US" altLang="ja-JP" i="1" dirty="0" err="1">
                <a:latin typeface="Times New Roman" panose="02020603050405020304" pitchFamily="18" charset="0"/>
                <a:cs typeface="Times New Roman" panose="02020603050405020304" pitchFamily="18" charset="0"/>
              </a:rPr>
              <a:t>lat</a:t>
            </a:r>
            <a:r>
              <a:rPr kumimoji="1" lang="en-US" altLang="ja-JP" i="1" dirty="0">
                <a:latin typeface="Times New Roman" panose="02020603050405020304" pitchFamily="18" charset="0"/>
                <a:cs typeface="Times New Roman" panose="02020603050405020304" pitchFamily="18" charset="0"/>
              </a:rPr>
              <a:t>))) &lt;= D</a:t>
            </a:r>
            <a:endParaRPr lang="en-US" altLang="ja-JP" dirty="0"/>
          </a:p>
          <a:p>
            <a:pPr marL="400050"/>
            <a:r>
              <a:rPr kumimoji="1" lang="en-US" altLang="ja-JP" dirty="0"/>
              <a:t>Calculate density of shelter</a:t>
            </a:r>
          </a:p>
          <a:p>
            <a:pPr marL="800100" lvl="1"/>
            <a:r>
              <a:rPr lang="en-US" altLang="ja-JP" i="1" dirty="0" err="1">
                <a:latin typeface="Times New Roman" panose="02020603050405020304" pitchFamily="18" charset="0"/>
                <a:cs typeface="Times New Roman" panose="02020603050405020304" pitchFamily="18" charset="0"/>
              </a:rPr>
              <a:t>CheckIn</a:t>
            </a:r>
            <a:r>
              <a:rPr lang="en-US" altLang="ja-JP" i="1" dirty="0">
                <a:latin typeface="Times New Roman" panose="02020603050405020304" pitchFamily="18" charset="0"/>
                <a:cs typeface="Times New Roman" panose="02020603050405020304" pitchFamily="18" charset="0"/>
              </a:rPr>
              <a:t>(S)</a:t>
            </a:r>
            <a:r>
              <a:rPr lang="en-US" altLang="ja-JP" dirty="0"/>
              <a:t>: # of families currently checked in </a:t>
            </a:r>
            <a:r>
              <a:rPr lang="en-US" altLang="ja-JP" i="1" dirty="0"/>
              <a:t>S</a:t>
            </a:r>
            <a:endParaRPr kumimoji="1" lang="en-US" altLang="ja-JP" i="1" dirty="0"/>
          </a:p>
          <a:p>
            <a:pPr marL="800100" lvl="1"/>
            <a:r>
              <a:rPr lang="en-US" altLang="ja-JP" i="1" dirty="0">
                <a:latin typeface="Times New Roman" panose="02020603050405020304" pitchFamily="18" charset="0"/>
                <a:cs typeface="Times New Roman" panose="02020603050405020304" pitchFamily="18" charset="0"/>
              </a:rPr>
              <a:t>Capacity(S)</a:t>
            </a:r>
            <a:r>
              <a:rPr kumimoji="1" lang="en-US" altLang="ja-JP" dirty="0"/>
              <a:t>: Max # of families </a:t>
            </a:r>
            <a:r>
              <a:rPr kumimoji="1" lang="en-US" altLang="ja-JP" i="1" dirty="0"/>
              <a:t>S</a:t>
            </a:r>
            <a:r>
              <a:rPr kumimoji="1" lang="en-US" altLang="ja-JP" dirty="0"/>
              <a:t> can accommodate</a:t>
            </a:r>
          </a:p>
          <a:p>
            <a:pPr marL="800100" lvl="1"/>
            <a:r>
              <a:rPr lang="en-US" altLang="ja-JP" i="1" dirty="0">
                <a:latin typeface="Times New Roman" panose="02020603050405020304" pitchFamily="18" charset="0"/>
                <a:cs typeface="Times New Roman" panose="02020603050405020304" pitchFamily="18" charset="0"/>
              </a:rPr>
              <a:t>Density(S) = </a:t>
            </a:r>
            <a:r>
              <a:rPr lang="en-US" altLang="ja-JP" i="1" dirty="0" err="1">
                <a:latin typeface="Times New Roman" panose="02020603050405020304" pitchFamily="18" charset="0"/>
                <a:cs typeface="Times New Roman" panose="02020603050405020304" pitchFamily="18" charset="0"/>
              </a:rPr>
              <a:t>CheckIn</a:t>
            </a:r>
            <a:r>
              <a:rPr lang="en-US" altLang="ja-JP" i="1" dirty="0">
                <a:latin typeface="Times New Roman" panose="02020603050405020304" pitchFamily="18" charset="0"/>
                <a:cs typeface="Times New Roman" panose="02020603050405020304" pitchFamily="18" charset="0"/>
              </a:rPr>
              <a:t>(S) / Capacity(S)</a:t>
            </a:r>
            <a:endParaRPr lang="ja-JP" altLang="en-US" i="1" dirty="0">
              <a:latin typeface="Times New Roman" panose="02020603050405020304" pitchFamily="18" charset="0"/>
              <a:cs typeface="Times New Roman" panose="02020603050405020304" pitchFamily="18" charset="0"/>
            </a:endParaRPr>
          </a:p>
        </p:txBody>
      </p:sp>
      <p:pic>
        <p:nvPicPr>
          <p:cNvPr id="11" name="図 10">
            <a:extLst>
              <a:ext uri="{FF2B5EF4-FFF2-40B4-BE49-F238E27FC236}">
                <a16:creationId xmlns:a16="http://schemas.microsoft.com/office/drawing/2014/main" id="{841FE666-86CD-3A4E-BCA2-6EC84279EB02}"/>
              </a:ext>
            </a:extLst>
          </p:cNvPr>
          <p:cNvPicPr>
            <a:picLocks noChangeAspect="1"/>
          </p:cNvPicPr>
          <p:nvPr/>
        </p:nvPicPr>
        <p:blipFill>
          <a:blip r:embed="rId6"/>
          <a:stretch>
            <a:fillRect/>
          </a:stretch>
        </p:blipFill>
        <p:spPr>
          <a:xfrm>
            <a:off x="6097960" y="2924944"/>
            <a:ext cx="2665040" cy="1872208"/>
          </a:xfrm>
          <a:prstGeom prst="rect">
            <a:avLst/>
          </a:prstGeom>
        </p:spPr>
      </p:pic>
      <p:sp>
        <p:nvSpPr>
          <p:cNvPr id="10" name="円/楕円 9">
            <a:extLst>
              <a:ext uri="{FF2B5EF4-FFF2-40B4-BE49-F238E27FC236}">
                <a16:creationId xmlns:a16="http://schemas.microsoft.com/office/drawing/2014/main" id="{0B4B51F1-D712-F841-B106-9EF96F21C1B6}"/>
              </a:ext>
            </a:extLst>
          </p:cNvPr>
          <p:cNvSpPr/>
          <p:nvPr/>
        </p:nvSpPr>
        <p:spPr>
          <a:xfrm>
            <a:off x="6359265" y="3127825"/>
            <a:ext cx="1689363" cy="1669327"/>
          </a:xfrm>
          <a:prstGeom prst="ellipse">
            <a:avLst/>
          </a:prstGeom>
          <a:solidFill>
            <a:srgbClr val="F9C800">
              <a:alpha val="25882"/>
            </a:srgbClr>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kumimoji="1" lang="en-US" altLang="ja-JP"/>
              <a:t>Technical Details</a:t>
            </a:r>
            <a:endParaRPr kumimoji="1" lang="ja-JP" altLang="en-US"/>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12</a:t>
            </a:fld>
            <a:endParaRPr lang="en-US" altLang="ja-JP"/>
          </a:p>
        </p:txBody>
      </p:sp>
      <p:sp>
        <p:nvSpPr>
          <p:cNvPr id="17" name="円形吹き出し 16">
            <a:extLst>
              <a:ext uri="{FF2B5EF4-FFF2-40B4-BE49-F238E27FC236}">
                <a16:creationId xmlns:a16="http://schemas.microsoft.com/office/drawing/2014/main" id="{F807DFD4-6BA0-D74C-8AAE-0D8A2C10B396}"/>
              </a:ext>
            </a:extLst>
          </p:cNvPr>
          <p:cNvSpPr/>
          <p:nvPr/>
        </p:nvSpPr>
        <p:spPr>
          <a:xfrm>
            <a:off x="6528226" y="4084434"/>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形吹き出し 17">
            <a:extLst>
              <a:ext uri="{FF2B5EF4-FFF2-40B4-BE49-F238E27FC236}">
                <a16:creationId xmlns:a16="http://schemas.microsoft.com/office/drawing/2014/main" id="{F807DFD4-6BA0-D74C-8AAE-0D8A2C10B396}"/>
              </a:ext>
            </a:extLst>
          </p:cNvPr>
          <p:cNvSpPr/>
          <p:nvPr/>
        </p:nvSpPr>
        <p:spPr>
          <a:xfrm>
            <a:off x="8229600" y="4181754"/>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形吹き出し 18">
            <a:extLst>
              <a:ext uri="{FF2B5EF4-FFF2-40B4-BE49-F238E27FC236}">
                <a16:creationId xmlns:a16="http://schemas.microsoft.com/office/drawing/2014/main" id="{F807DFD4-6BA0-D74C-8AAE-0D8A2C10B396}"/>
              </a:ext>
            </a:extLst>
          </p:cNvPr>
          <p:cNvSpPr/>
          <p:nvPr/>
        </p:nvSpPr>
        <p:spPr>
          <a:xfrm>
            <a:off x="6871100" y="3316215"/>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形吹き出し 19">
            <a:extLst>
              <a:ext uri="{FF2B5EF4-FFF2-40B4-BE49-F238E27FC236}">
                <a16:creationId xmlns:a16="http://schemas.microsoft.com/office/drawing/2014/main" id="{F807DFD4-6BA0-D74C-8AAE-0D8A2C10B396}"/>
              </a:ext>
            </a:extLst>
          </p:cNvPr>
          <p:cNvSpPr/>
          <p:nvPr/>
        </p:nvSpPr>
        <p:spPr>
          <a:xfrm>
            <a:off x="8048628" y="3316214"/>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7101351" y="3907278"/>
            <a:ext cx="266700" cy="23319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a:stCxn id="21" idx="6"/>
            <a:endCxn id="10" idx="6"/>
          </p:cNvCxnSpPr>
          <p:nvPr/>
        </p:nvCxnSpPr>
        <p:spPr>
          <a:xfrm flipV="1">
            <a:off x="7368051" y="3962489"/>
            <a:ext cx="680577" cy="6138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7494359" y="3993182"/>
            <a:ext cx="407484" cy="461665"/>
          </a:xfrm>
          <a:prstGeom prst="rect">
            <a:avLst/>
          </a:prstGeom>
          <a:noFill/>
        </p:spPr>
        <p:txBody>
          <a:bodyPr wrap="none" rtlCol="0">
            <a:spAutoFit/>
          </a:bodyPr>
          <a:lstStyle/>
          <a:p>
            <a:r>
              <a:rPr lang="en-US" altLang="ja-JP" i="1">
                <a:latin typeface="Times New Roman" panose="02020603050405020304" pitchFamily="18" charset="0"/>
                <a:cs typeface="Times New Roman" panose="02020603050405020304" pitchFamily="18" charset="0"/>
              </a:rPr>
              <a:t>D</a:t>
            </a:r>
            <a:endParaRPr kumimoji="1" lang="ja-JP" altLang="en-US" i="1">
              <a:latin typeface="Times New Roman" panose="02020603050405020304" pitchFamily="18" charset="0"/>
              <a:cs typeface="Times New Roman" panose="02020603050405020304" pitchFamily="18" charset="0"/>
            </a:endParaRPr>
          </a:p>
        </p:txBody>
      </p:sp>
      <p:sp>
        <p:nvSpPr>
          <p:cNvPr id="24" name="正方形/長方形 23"/>
          <p:cNvSpPr/>
          <p:nvPr/>
        </p:nvSpPr>
        <p:spPr>
          <a:xfrm>
            <a:off x="7098097" y="1500398"/>
            <a:ext cx="792523" cy="283493"/>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100">
                <a:solidFill>
                  <a:schemeClr val="tx1"/>
                </a:solidFill>
              </a:rPr>
              <a:t>Shelter</a:t>
            </a:r>
            <a:endParaRPr kumimoji="1" lang="ja-JP" altLang="en-US">
              <a:solidFill>
                <a:schemeClr val="tx1"/>
              </a:solidFill>
            </a:endParaRPr>
          </a:p>
        </p:txBody>
      </p:sp>
      <p:sp>
        <p:nvSpPr>
          <p:cNvPr id="25" name="正方形/長方形 24"/>
          <p:cNvSpPr/>
          <p:nvPr/>
        </p:nvSpPr>
        <p:spPr>
          <a:xfrm>
            <a:off x="7098096" y="2263677"/>
            <a:ext cx="792523" cy="283493"/>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100">
                <a:solidFill>
                  <a:schemeClr val="tx1"/>
                </a:solidFill>
              </a:rPr>
              <a:t>Citizen</a:t>
            </a:r>
            <a:endParaRPr kumimoji="1" lang="ja-JP" altLang="en-US">
              <a:solidFill>
                <a:schemeClr val="tx1"/>
              </a:solidFill>
            </a:endParaRPr>
          </a:p>
        </p:txBody>
      </p:sp>
      <p:sp>
        <p:nvSpPr>
          <p:cNvPr id="28" name="正方形/長方形 27"/>
          <p:cNvSpPr/>
          <p:nvPr/>
        </p:nvSpPr>
        <p:spPr>
          <a:xfrm>
            <a:off x="8076413" y="1891726"/>
            <a:ext cx="792523" cy="283493"/>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100">
                <a:solidFill>
                  <a:schemeClr val="tx1"/>
                </a:solidFill>
              </a:rPr>
              <a:t>Check-In</a:t>
            </a:r>
            <a:endParaRPr kumimoji="1" lang="ja-JP" altLang="en-US">
              <a:solidFill>
                <a:schemeClr val="tx1"/>
              </a:solidFill>
            </a:endParaRPr>
          </a:p>
        </p:txBody>
      </p:sp>
      <p:cxnSp>
        <p:nvCxnSpPr>
          <p:cNvPr id="30" name="直線矢印コネクタ 29"/>
          <p:cNvCxnSpPr>
            <a:stCxn id="28" idx="0"/>
            <a:endCxn id="24" idx="3"/>
          </p:cNvCxnSpPr>
          <p:nvPr/>
        </p:nvCxnSpPr>
        <p:spPr>
          <a:xfrm flipH="1" flipV="1">
            <a:off x="7890620" y="1642145"/>
            <a:ext cx="582055" cy="24958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8" idx="2"/>
            <a:endCxn id="25" idx="3"/>
          </p:cNvCxnSpPr>
          <p:nvPr/>
        </p:nvCxnSpPr>
        <p:spPr>
          <a:xfrm flipH="1">
            <a:off x="7890619" y="2175219"/>
            <a:ext cx="582056" cy="2302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7847049" y="1368374"/>
            <a:ext cx="298480" cy="338554"/>
          </a:xfrm>
          <a:prstGeom prst="rect">
            <a:avLst/>
          </a:prstGeom>
          <a:noFill/>
        </p:spPr>
        <p:txBody>
          <a:bodyPr wrap="none" rtlCol="0">
            <a:spAutoFit/>
          </a:bodyPr>
          <a:lstStyle/>
          <a:p>
            <a:r>
              <a:rPr kumimoji="1" lang="en-US" altLang="ja-JP" sz="1600">
                <a:latin typeface="+mj-lt"/>
              </a:rPr>
              <a:t>1</a:t>
            </a:r>
            <a:endParaRPr kumimoji="1" lang="ja-JP" altLang="en-US" sz="1600">
              <a:latin typeface="+mj-lt"/>
            </a:endParaRPr>
          </a:p>
        </p:txBody>
      </p:sp>
      <p:sp>
        <p:nvSpPr>
          <p:cNvPr id="35" name="テキスト ボックス 34"/>
          <p:cNvSpPr txBox="1"/>
          <p:nvPr/>
        </p:nvSpPr>
        <p:spPr>
          <a:xfrm>
            <a:off x="8355832" y="1572138"/>
            <a:ext cx="494046" cy="338554"/>
          </a:xfrm>
          <a:prstGeom prst="rect">
            <a:avLst/>
          </a:prstGeom>
          <a:noFill/>
        </p:spPr>
        <p:txBody>
          <a:bodyPr wrap="none" rtlCol="0">
            <a:spAutoFit/>
          </a:bodyPr>
          <a:lstStyle/>
          <a:p>
            <a:r>
              <a:rPr kumimoji="1" lang="en-US" altLang="ja-JP" sz="1600">
                <a:latin typeface="+mj-lt"/>
              </a:rPr>
              <a:t>0..*</a:t>
            </a:r>
            <a:endParaRPr kumimoji="1" lang="ja-JP" altLang="en-US" sz="1600">
              <a:latin typeface="+mj-lt"/>
            </a:endParaRPr>
          </a:p>
        </p:txBody>
      </p:sp>
      <p:sp>
        <p:nvSpPr>
          <p:cNvPr id="36" name="テキスト ボックス 35"/>
          <p:cNvSpPr txBox="1"/>
          <p:nvPr/>
        </p:nvSpPr>
        <p:spPr>
          <a:xfrm>
            <a:off x="8321922" y="2181122"/>
            <a:ext cx="494046" cy="338554"/>
          </a:xfrm>
          <a:prstGeom prst="rect">
            <a:avLst/>
          </a:prstGeom>
          <a:noFill/>
        </p:spPr>
        <p:txBody>
          <a:bodyPr wrap="none" rtlCol="0">
            <a:spAutoFit/>
          </a:bodyPr>
          <a:lstStyle/>
          <a:p>
            <a:r>
              <a:rPr kumimoji="1" lang="en-US" altLang="ja-JP" sz="1600">
                <a:latin typeface="+mj-lt"/>
              </a:rPr>
              <a:t>0..*</a:t>
            </a:r>
            <a:endParaRPr kumimoji="1" lang="ja-JP" altLang="en-US" sz="1600">
              <a:latin typeface="+mj-lt"/>
            </a:endParaRPr>
          </a:p>
        </p:txBody>
      </p:sp>
      <p:sp>
        <p:nvSpPr>
          <p:cNvPr id="37" name="テキスト ボックス 36"/>
          <p:cNvSpPr txBox="1"/>
          <p:nvPr/>
        </p:nvSpPr>
        <p:spPr>
          <a:xfrm>
            <a:off x="7890619" y="2346712"/>
            <a:ext cx="298480" cy="338554"/>
          </a:xfrm>
          <a:prstGeom prst="rect">
            <a:avLst/>
          </a:prstGeom>
          <a:noFill/>
        </p:spPr>
        <p:txBody>
          <a:bodyPr wrap="none" rtlCol="0">
            <a:spAutoFit/>
          </a:bodyPr>
          <a:lstStyle/>
          <a:p>
            <a:r>
              <a:rPr kumimoji="1" lang="en-US" altLang="ja-JP" sz="1600">
                <a:latin typeface="+mj-lt"/>
              </a:rPr>
              <a:t>1</a:t>
            </a:r>
            <a:endParaRPr kumimoji="1" lang="ja-JP" altLang="en-US" sz="1600">
              <a:latin typeface="+mj-lt"/>
            </a:endParaRPr>
          </a:p>
        </p:txBody>
      </p:sp>
      <p:pic>
        <p:nvPicPr>
          <p:cNvPr id="2050" name="Picture 2" descr="enter image description her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000" y="4878979"/>
            <a:ext cx="1685107" cy="1580688"/>
          </a:xfrm>
          <a:prstGeom prst="rect">
            <a:avLst/>
          </a:prstGeom>
          <a:noFill/>
          <a:extLst>
            <a:ext uri="{909E8E84-426E-40DD-AFC4-6F175D3DCCD1}">
              <a14:hiddenFill xmlns:a14="http://schemas.microsoft.com/office/drawing/2010/main">
                <a:solidFill>
                  <a:srgbClr val="FFFFFF"/>
                </a:solidFill>
              </a14:hiddenFill>
            </a:ext>
          </a:extLst>
        </p:spPr>
      </p:pic>
      <p:pic>
        <p:nvPicPr>
          <p:cNvPr id="9" name="オーディオ 8">
            <a:hlinkClick r:id="" action="ppaction://media"/>
            <a:extLst>
              <a:ext uri="{FF2B5EF4-FFF2-40B4-BE49-F238E27FC236}">
                <a16:creationId xmlns:a16="http://schemas.microsoft.com/office/drawing/2014/main" id="{F9C1EE5D-0FC4-3C44-9781-96CCF99001E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115300" y="5829300"/>
            <a:ext cx="812800" cy="812800"/>
          </a:xfrm>
          <a:prstGeom prst="rect">
            <a:avLst/>
          </a:prstGeom>
        </p:spPr>
      </p:pic>
    </p:spTree>
    <p:custDataLst>
      <p:tags r:id="rId1"/>
    </p:custDataLst>
    <p:extLst>
      <p:ext uri="{BB962C8B-B14F-4D97-AF65-F5344CB8AC3E}">
        <p14:creationId xmlns:p14="http://schemas.microsoft.com/office/powerpoint/2010/main" val="2675402299"/>
      </p:ext>
    </p:extLst>
  </p:cSld>
  <p:clrMapOvr>
    <a:masterClrMapping/>
  </p:clrMapOvr>
  <mc:AlternateContent xmlns:mc="http://schemas.openxmlformats.org/markup-compatibility/2006" xmlns:p14="http://schemas.microsoft.com/office/powerpoint/2010/main">
    <mc:Choice Requires="p14">
      <p:transition spd="slow" p14:dur="2000" advTm="74867"/>
    </mc:Choice>
    <mc:Fallback xmlns="">
      <p:transition spd="slow" advTm="74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8" presetClass="entr" presetSubtype="12"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strips(down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12"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strips(down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trips(downLeft)">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strips(downLeft)">
                                      <p:cBhvr>
                                        <p:cTn id="26" dur="500"/>
                                        <p:tgtEl>
                                          <p:spTgt spid="20"/>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linds(horizontal)">
                                      <p:cBhvr>
                                        <p:cTn id="34" dur="500"/>
                                        <p:tgtEl>
                                          <p:spTgt spid="23"/>
                                        </p:tgtEl>
                                      </p:cBhvr>
                                    </p:animEffect>
                                  </p:childTnLst>
                                </p:cTn>
                              </p:par>
                              <p:par>
                                <p:cTn id="35" presetID="3" presetClass="entr" presetSubtype="1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32"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circle(out)">
                                      <p:cBhvr>
                                        <p:cTn id="4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9"/>
                </p:tgtEl>
              </p:cMediaNode>
            </p:audio>
          </p:childTnLst>
        </p:cTn>
      </p:par>
    </p:tnLst>
    <p:bldLst>
      <p:bldP spid="10" grpId="0" animBg="1"/>
      <p:bldP spid="17" grpId="0" animBg="1"/>
      <p:bldP spid="18" grpId="0" animBg="1"/>
      <p:bldP spid="19" grpId="0" animBg="1"/>
      <p:bldP spid="20" grpId="0" animBg="1"/>
      <p:bldP spid="21" grpId="0" animBg="1"/>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576" y="1268760"/>
            <a:ext cx="7330008" cy="4803327"/>
          </a:xfrm>
        </p:spPr>
      </p:pic>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lang="ja-JP" altLang="en-US" dirty="0" smtClean="0"/>
              <a:t>避難所</a:t>
            </a:r>
            <a:r>
              <a:rPr lang="ja-JP" altLang="en-US" dirty="0"/>
              <a:t>エンティティ</a:t>
            </a:r>
            <a:endParaRPr kumimoji="1" lang="ja-JP" altLang="en-US" dirty="0"/>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13</a:t>
            </a:fld>
            <a:endParaRPr lang="en-US" altLang="ja-JP"/>
          </a:p>
        </p:txBody>
      </p:sp>
      <p:sp>
        <p:nvSpPr>
          <p:cNvPr id="3" name="正方形/長方形 2"/>
          <p:cNvSpPr/>
          <p:nvPr/>
        </p:nvSpPr>
        <p:spPr>
          <a:xfrm>
            <a:off x="467544" y="1245724"/>
            <a:ext cx="2520280" cy="20392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1152128863"/>
      </p:ext>
    </p:extLst>
  </p:cSld>
  <p:clrMapOvr>
    <a:masterClrMapping/>
  </p:clrMapOvr>
  <mc:AlternateContent xmlns:mc="http://schemas.openxmlformats.org/markup-compatibility/2006" xmlns:p14="http://schemas.microsoft.com/office/powerpoint/2010/main">
    <mc:Choice Requires="p14">
      <p:transition spd="slow" p14:dur="2000" advTm="74867"/>
    </mc:Choice>
    <mc:Fallback xmlns="">
      <p:transition spd="slow" advTm="7486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避難所エンティティ</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避難所に関する静的な情報を取り扱う</a:t>
            </a:r>
            <a:endParaRPr kumimoji="1" lang="en-US" altLang="ja-JP" dirty="0" smtClean="0"/>
          </a:p>
          <a:p>
            <a:pPr lvl="1"/>
            <a:r>
              <a:rPr lang="en-US" altLang="ja-JP" dirty="0" smtClean="0"/>
              <a:t>ID</a:t>
            </a:r>
            <a:endParaRPr lang="en-US" altLang="ja-JP" dirty="0"/>
          </a:p>
          <a:p>
            <a:pPr lvl="2"/>
            <a:r>
              <a:rPr lang="ja-JP" altLang="en-US" dirty="0" smtClean="0">
                <a:solidFill>
                  <a:schemeClr val="tx1"/>
                </a:solidFill>
                <a:latin typeface="+mn-ea"/>
              </a:rPr>
              <a:t>避難所の識別子</a:t>
            </a:r>
            <a:endParaRPr lang="en-US" altLang="ja-JP" dirty="0" smtClean="0">
              <a:solidFill>
                <a:schemeClr val="tx1"/>
              </a:solidFill>
              <a:latin typeface="+mn-ea"/>
            </a:endParaRPr>
          </a:p>
          <a:p>
            <a:pPr lvl="1"/>
            <a:r>
              <a:rPr kumimoji="1" lang="ja-JP" altLang="en-US" dirty="0" smtClean="0"/>
              <a:t>名称</a:t>
            </a:r>
            <a:endParaRPr kumimoji="1" lang="en-US" altLang="ja-JP" dirty="0" smtClean="0"/>
          </a:p>
          <a:p>
            <a:pPr lvl="2"/>
            <a:r>
              <a:rPr lang="ja-JP" altLang="en-US" dirty="0" smtClean="0"/>
              <a:t>検索結果、避難所の検索</a:t>
            </a:r>
            <a:endParaRPr kumimoji="1" lang="en-US" altLang="ja-JP" dirty="0" smtClean="0">
              <a:solidFill>
                <a:schemeClr val="tx1"/>
              </a:solidFill>
            </a:endParaRPr>
          </a:p>
          <a:p>
            <a:pPr lvl="1"/>
            <a:r>
              <a:rPr lang="ja-JP" altLang="en-US" dirty="0" smtClean="0"/>
              <a:t>住所</a:t>
            </a:r>
            <a:endParaRPr lang="en-US" altLang="ja-JP" dirty="0" smtClean="0"/>
          </a:p>
          <a:p>
            <a:pPr lvl="2"/>
            <a:r>
              <a:rPr lang="ja-JP" altLang="en-US" dirty="0" smtClean="0"/>
              <a:t>検索結果、避難所の検索</a:t>
            </a:r>
            <a:endParaRPr lang="en-US" altLang="ja-JP" dirty="0" smtClean="0">
              <a:solidFill>
                <a:schemeClr val="tx1"/>
              </a:solidFill>
            </a:endParaRPr>
          </a:p>
          <a:p>
            <a:pPr lvl="1"/>
            <a:r>
              <a:rPr kumimoji="1" lang="ja-JP" altLang="en-US" dirty="0" smtClean="0"/>
              <a:t>緯度、経度</a:t>
            </a:r>
            <a:endParaRPr kumimoji="1" lang="en-US" altLang="ja-JP" dirty="0" smtClean="0"/>
          </a:p>
          <a:p>
            <a:pPr lvl="2"/>
            <a:r>
              <a:rPr lang="ja-JP" altLang="en-US" dirty="0"/>
              <a:t>地</a:t>
            </a:r>
            <a:r>
              <a:rPr lang="ja-JP" altLang="en-US" dirty="0" smtClean="0"/>
              <a:t>図</a:t>
            </a:r>
            <a:r>
              <a:rPr lang="ja-JP" altLang="en-US" dirty="0"/>
              <a:t>上</a:t>
            </a:r>
            <a:r>
              <a:rPr lang="ja-JP" altLang="en-US" dirty="0" smtClean="0"/>
              <a:t>へ反映させるための位置情報</a:t>
            </a:r>
            <a:endParaRPr kumimoji="1" lang="en-US" altLang="ja-JP" dirty="0" smtClean="0"/>
          </a:p>
          <a:p>
            <a:pPr lvl="1"/>
            <a:r>
              <a:rPr lang="ja-JP" altLang="en-US" dirty="0" smtClean="0"/>
              <a:t>面積</a:t>
            </a:r>
            <a:endParaRPr lang="en-US" altLang="ja-JP" dirty="0" smtClean="0"/>
          </a:p>
          <a:p>
            <a:pPr lvl="2"/>
            <a:r>
              <a:rPr lang="ja-JP" altLang="en-US" dirty="0" smtClean="0"/>
              <a:t>最大収容世帯数の計算</a:t>
            </a:r>
            <a:endParaRPr lang="en-US" altLang="ja-JP" dirty="0" smtClean="0"/>
          </a:p>
          <a:p>
            <a:pPr lvl="1"/>
            <a:r>
              <a:rPr lang="ja-JP" altLang="en-US" dirty="0" smtClean="0"/>
              <a:t>最大収容</a:t>
            </a:r>
            <a:r>
              <a:rPr lang="ja-JP" altLang="en-US" dirty="0"/>
              <a:t>世帯数</a:t>
            </a:r>
            <a:endParaRPr lang="en-US" altLang="ja-JP" dirty="0" smtClean="0"/>
          </a:p>
          <a:p>
            <a:pPr lvl="2"/>
            <a:r>
              <a:rPr lang="ja-JP" altLang="en-US" dirty="0" smtClean="0"/>
              <a:t>混雑</a:t>
            </a:r>
            <a:r>
              <a:rPr lang="ja-JP" altLang="en-US" dirty="0"/>
              <a:t>状況</a:t>
            </a:r>
            <a:r>
              <a:rPr lang="ja-JP" altLang="en-US" dirty="0" smtClean="0"/>
              <a:t>の計算</a:t>
            </a:r>
            <a:endParaRPr lang="en-US" altLang="ja-JP" dirty="0" smtClean="0">
              <a:solidFill>
                <a:schemeClr val="tx1"/>
              </a:solidFill>
            </a:endParaRPr>
          </a:p>
          <a:p>
            <a:pPr lvl="1"/>
            <a:r>
              <a:rPr kumimoji="1" lang="ja-JP" altLang="en-US" dirty="0" smtClean="0"/>
              <a:t>利用状態</a:t>
            </a:r>
            <a:endParaRPr kumimoji="1" lang="en-US" altLang="ja-JP" dirty="0" smtClean="0"/>
          </a:p>
          <a:p>
            <a:pPr lvl="2"/>
            <a:r>
              <a:rPr lang="ja-JP" altLang="en-US" dirty="0" smtClean="0"/>
              <a:t>現在利用可能かどうかの表示</a:t>
            </a:r>
            <a:endParaRPr kumimoji="1" lang="en-US" altLang="ja-JP" dirty="0" smtClean="0"/>
          </a:p>
          <a:p>
            <a:pPr lvl="2"/>
            <a:endParaRPr kumimoji="1" lang="ja-JP" altLang="en-US" dirty="0">
              <a:solidFill>
                <a:schemeClr val="tx1"/>
              </a:solidFill>
            </a:endParaRPr>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14</a:t>
            </a:fld>
            <a:endParaRPr lang="en-US" altLang="ja-JP"/>
          </a:p>
        </p:txBody>
      </p:sp>
    </p:spTree>
    <p:extLst>
      <p:ext uri="{BB962C8B-B14F-4D97-AF65-F5344CB8AC3E}">
        <p14:creationId xmlns:p14="http://schemas.microsoft.com/office/powerpoint/2010/main" val="3417515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576" y="1268760"/>
            <a:ext cx="7330008" cy="4803327"/>
          </a:xfrm>
        </p:spPr>
      </p:pic>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kumimoji="1" lang="ja-JP" altLang="en-US" dirty="0" smtClean="0"/>
              <a:t>ユーザエンティティ</a:t>
            </a:r>
            <a:endParaRPr kumimoji="1" lang="ja-JP" altLang="en-US" dirty="0"/>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15</a:t>
            </a:fld>
            <a:endParaRPr lang="en-US" altLang="ja-JP"/>
          </a:p>
        </p:txBody>
      </p:sp>
      <p:sp>
        <p:nvSpPr>
          <p:cNvPr id="3" name="正方形/長方形 2"/>
          <p:cNvSpPr/>
          <p:nvPr/>
        </p:nvSpPr>
        <p:spPr>
          <a:xfrm>
            <a:off x="6372200" y="1124744"/>
            <a:ext cx="2016224" cy="2304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2826350276"/>
      </p:ext>
    </p:extLst>
  </p:cSld>
  <p:clrMapOvr>
    <a:masterClrMapping/>
  </p:clrMapOvr>
  <mc:AlternateContent xmlns:mc="http://schemas.openxmlformats.org/markup-compatibility/2006" xmlns:p14="http://schemas.microsoft.com/office/powerpoint/2010/main">
    <mc:Choice Requires="p14">
      <p:transition spd="slow" p14:dur="2000" advTm="74867"/>
    </mc:Choice>
    <mc:Fallback xmlns="">
      <p:transition spd="slow" advTm="74867"/>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ユーザエンティティ</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16</a:t>
            </a:fld>
            <a:endParaRPr lang="en-US" altLang="ja-JP"/>
          </a:p>
        </p:txBody>
      </p:sp>
    </p:spTree>
    <p:extLst>
      <p:ext uri="{BB962C8B-B14F-4D97-AF65-F5344CB8AC3E}">
        <p14:creationId xmlns:p14="http://schemas.microsoft.com/office/powerpoint/2010/main" val="20016750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576" y="1268760"/>
            <a:ext cx="7330008" cy="4803327"/>
          </a:xfrm>
        </p:spPr>
      </p:pic>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kumimoji="1" lang="ja-JP" altLang="en-US" dirty="0" smtClean="0"/>
              <a:t>チェックインエンティティ</a:t>
            </a:r>
            <a:endParaRPr kumimoji="1" lang="ja-JP" altLang="en-US" dirty="0"/>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17</a:t>
            </a:fld>
            <a:endParaRPr lang="en-US" altLang="ja-JP"/>
          </a:p>
        </p:txBody>
      </p:sp>
      <p:sp>
        <p:nvSpPr>
          <p:cNvPr id="3" name="正方形/長方形 2"/>
          <p:cNvSpPr/>
          <p:nvPr/>
        </p:nvSpPr>
        <p:spPr>
          <a:xfrm>
            <a:off x="3347864" y="1243385"/>
            <a:ext cx="2520280" cy="20392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3641582864"/>
      </p:ext>
    </p:extLst>
  </p:cSld>
  <p:clrMapOvr>
    <a:masterClrMapping/>
  </p:clrMapOvr>
  <mc:AlternateContent xmlns:mc="http://schemas.openxmlformats.org/markup-compatibility/2006" xmlns:p14="http://schemas.microsoft.com/office/powerpoint/2010/main">
    <mc:Choice Requires="p14">
      <p:transition spd="slow" p14:dur="2000" advTm="74867"/>
    </mc:Choice>
    <mc:Fallback xmlns="">
      <p:transition spd="slow" advTm="7486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チェックインエンティティ</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ユーザと避難所の結びつきを管理する</a:t>
            </a:r>
            <a:endParaRPr lang="en-US" altLang="ja-JP" dirty="0" smtClean="0"/>
          </a:p>
          <a:p>
            <a:pPr lvl="1"/>
            <a:r>
              <a:rPr kumimoji="1" lang="ja-JP" altLang="en-US" dirty="0" smtClean="0"/>
              <a:t>チェックイン</a:t>
            </a:r>
            <a:r>
              <a:rPr kumimoji="1" lang="en-US" altLang="ja-JP" dirty="0" smtClean="0"/>
              <a:t>ID</a:t>
            </a:r>
          </a:p>
          <a:p>
            <a:pPr lvl="2"/>
            <a:r>
              <a:rPr lang="ja-JP" altLang="en-US" dirty="0" smtClean="0"/>
              <a:t>チェックインエンティティの識別子</a:t>
            </a:r>
            <a:endParaRPr lang="en-US" altLang="ja-JP" dirty="0"/>
          </a:p>
          <a:p>
            <a:pPr lvl="1"/>
            <a:r>
              <a:rPr kumimoji="1" lang="ja-JP" altLang="en-US" dirty="0" smtClean="0"/>
              <a:t>ユーザ</a:t>
            </a:r>
            <a:r>
              <a:rPr kumimoji="1" lang="en-US" altLang="ja-JP" dirty="0" smtClean="0"/>
              <a:t>ID</a:t>
            </a:r>
          </a:p>
          <a:p>
            <a:pPr lvl="2"/>
            <a:r>
              <a:rPr lang="ja-JP" altLang="en-US" dirty="0"/>
              <a:t>避難所</a:t>
            </a:r>
            <a:r>
              <a:rPr lang="ja-JP" altLang="en-US" dirty="0" smtClean="0"/>
              <a:t>にチェックインしたユーザの識別子</a:t>
            </a:r>
            <a:endParaRPr kumimoji="1" lang="en-US" altLang="ja-JP" dirty="0" smtClean="0"/>
          </a:p>
          <a:p>
            <a:pPr lvl="1"/>
            <a:r>
              <a:rPr lang="ja-JP" altLang="en-US" dirty="0" smtClean="0"/>
              <a:t>避難所</a:t>
            </a:r>
            <a:r>
              <a:rPr lang="en-US" altLang="ja-JP" dirty="0" smtClean="0"/>
              <a:t>ID</a:t>
            </a:r>
          </a:p>
          <a:p>
            <a:pPr lvl="2"/>
            <a:r>
              <a:rPr lang="ja-JP" altLang="en-US" dirty="0"/>
              <a:t>ユーザ</a:t>
            </a:r>
            <a:r>
              <a:rPr lang="ja-JP" altLang="en-US" dirty="0" smtClean="0"/>
              <a:t>が避難した避難所の識別子</a:t>
            </a:r>
            <a:endParaRPr lang="en-US" altLang="ja-JP" dirty="0" smtClean="0"/>
          </a:p>
          <a:p>
            <a:pPr lvl="1"/>
            <a:r>
              <a:rPr kumimoji="1" lang="ja-JP" altLang="en-US" dirty="0" smtClean="0"/>
              <a:t>チェックイン時刻</a:t>
            </a:r>
            <a:endParaRPr lang="en-US" altLang="ja-JP" dirty="0"/>
          </a:p>
          <a:p>
            <a:pPr lvl="2"/>
            <a:r>
              <a:rPr kumimoji="1" lang="ja-JP" altLang="en-US" dirty="0" smtClean="0"/>
              <a:t>多重チェックインがないかの確認・ログ管理用</a:t>
            </a:r>
            <a:endParaRPr kumimoji="1" lang="en-US" altLang="ja-JP" dirty="0" smtClean="0"/>
          </a:p>
          <a:p>
            <a:pPr lvl="1"/>
            <a:r>
              <a:rPr lang="ja-JP" altLang="en-US" dirty="0" smtClean="0"/>
              <a:t>チェックアウト時刻</a:t>
            </a:r>
            <a:endParaRPr lang="en-US" altLang="ja-JP" dirty="0" smtClean="0"/>
          </a:p>
          <a:p>
            <a:pPr lvl="2"/>
            <a:r>
              <a:rPr lang="ja-JP" altLang="en-US" dirty="0"/>
              <a:t>多重チェックインがないかの</a:t>
            </a:r>
            <a:r>
              <a:rPr lang="ja-JP" altLang="en-US" dirty="0" smtClean="0"/>
              <a:t>確認・ログ管理用</a:t>
            </a:r>
            <a:endParaRPr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18</a:t>
            </a:fld>
            <a:endParaRPr lang="en-US" altLang="ja-JP"/>
          </a:p>
        </p:txBody>
      </p:sp>
    </p:spTree>
    <p:extLst>
      <p:ext uri="{BB962C8B-B14F-4D97-AF65-F5344CB8AC3E}">
        <p14:creationId xmlns:p14="http://schemas.microsoft.com/office/powerpoint/2010/main" val="4243508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576" y="1268760"/>
            <a:ext cx="7330008" cy="4803327"/>
          </a:xfrm>
        </p:spPr>
      </p:pic>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kumimoji="1" lang="ja-JP" altLang="en-US" dirty="0" smtClean="0"/>
              <a:t>避難所の状態</a:t>
            </a:r>
            <a:endParaRPr kumimoji="1" lang="ja-JP" altLang="en-US" dirty="0"/>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19</a:t>
            </a:fld>
            <a:endParaRPr lang="en-US" altLang="ja-JP"/>
          </a:p>
        </p:txBody>
      </p:sp>
      <p:sp>
        <p:nvSpPr>
          <p:cNvPr id="3" name="正方形/長方形 2"/>
          <p:cNvSpPr/>
          <p:nvPr/>
        </p:nvSpPr>
        <p:spPr>
          <a:xfrm>
            <a:off x="1403648" y="4292434"/>
            <a:ext cx="2520280" cy="20392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3602377990"/>
      </p:ext>
    </p:extLst>
  </p:cSld>
  <p:clrMapOvr>
    <a:masterClrMapping/>
  </p:clrMapOvr>
  <mc:AlternateContent xmlns:mc="http://schemas.openxmlformats.org/markup-compatibility/2006" xmlns:p14="http://schemas.microsoft.com/office/powerpoint/2010/main">
    <mc:Choice Requires="p14">
      <p:transition spd="slow" p14:dur="2000" advTm="74867"/>
    </mc:Choice>
    <mc:Fallback xmlns="">
      <p:transition spd="slow" advTm="7486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576" y="1268760"/>
            <a:ext cx="7330008" cy="4803327"/>
          </a:xfrm>
        </p:spPr>
      </p:pic>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lang="ja-JP" altLang="en-US" dirty="0" smtClean="0"/>
              <a:t>ドメイン</a:t>
            </a:r>
            <a:r>
              <a:rPr lang="ja-JP" altLang="en-US" dirty="0"/>
              <a:t>モデリング</a:t>
            </a:r>
            <a:endParaRPr kumimoji="1" lang="ja-JP" altLang="en-US" dirty="0"/>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2</a:t>
            </a:fld>
            <a:endParaRPr lang="en-US" altLang="ja-JP"/>
          </a:p>
        </p:txBody>
      </p:sp>
    </p:spTree>
    <p:custDataLst>
      <p:tags r:id="rId1"/>
    </p:custDataLst>
    <p:extLst>
      <p:ext uri="{BB962C8B-B14F-4D97-AF65-F5344CB8AC3E}">
        <p14:creationId xmlns:p14="http://schemas.microsoft.com/office/powerpoint/2010/main" val="4068066793"/>
      </p:ext>
    </p:extLst>
  </p:cSld>
  <p:clrMapOvr>
    <a:masterClrMapping/>
  </p:clrMapOvr>
  <mc:AlternateContent xmlns:mc="http://schemas.openxmlformats.org/markup-compatibility/2006" xmlns:p14="http://schemas.microsoft.com/office/powerpoint/2010/main">
    <mc:Choice Requires="p14">
      <p:transition spd="slow" p14:dur="2000" advTm="74867"/>
    </mc:Choice>
    <mc:Fallback xmlns="">
      <p:transition spd="slow" advTm="74867"/>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避難所の状態</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20</a:t>
            </a:fld>
            <a:endParaRPr lang="en-US" altLang="ja-JP"/>
          </a:p>
        </p:txBody>
      </p:sp>
    </p:spTree>
    <p:extLst>
      <p:ext uri="{BB962C8B-B14F-4D97-AF65-F5344CB8AC3E}">
        <p14:creationId xmlns:p14="http://schemas.microsoft.com/office/powerpoint/2010/main" val="3979077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5576" y="1268760"/>
            <a:ext cx="7330008" cy="4803327"/>
          </a:xfrm>
        </p:spPr>
      </p:pic>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lang="ja-JP" altLang="en-US" dirty="0"/>
              <a:t>ユーザ</a:t>
            </a:r>
            <a:r>
              <a:rPr lang="ja-JP" altLang="en-US" dirty="0" smtClean="0"/>
              <a:t>の状態</a:t>
            </a:r>
            <a:endParaRPr kumimoji="1" lang="ja-JP" altLang="en-US" dirty="0"/>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21</a:t>
            </a:fld>
            <a:endParaRPr lang="en-US" altLang="ja-JP"/>
          </a:p>
        </p:txBody>
      </p:sp>
      <p:sp>
        <p:nvSpPr>
          <p:cNvPr id="3" name="正方形/長方形 2"/>
          <p:cNvSpPr/>
          <p:nvPr/>
        </p:nvSpPr>
        <p:spPr>
          <a:xfrm>
            <a:off x="4932040" y="4293096"/>
            <a:ext cx="3054492" cy="17789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51910654"/>
      </p:ext>
    </p:extLst>
  </p:cSld>
  <p:clrMapOvr>
    <a:masterClrMapping/>
  </p:clrMapOvr>
  <mc:AlternateContent xmlns:mc="http://schemas.openxmlformats.org/markup-compatibility/2006" xmlns:p14="http://schemas.microsoft.com/office/powerpoint/2010/main">
    <mc:Choice Requires="p14">
      <p:transition spd="slow" p14:dur="2000" advTm="74867"/>
    </mc:Choice>
    <mc:Fallback xmlns="">
      <p:transition spd="slow" advTm="74867"/>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ユーザの状態</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22</a:t>
            </a:fld>
            <a:endParaRPr lang="en-US" altLang="ja-JP"/>
          </a:p>
        </p:txBody>
      </p:sp>
    </p:spTree>
    <p:extLst>
      <p:ext uri="{BB962C8B-B14F-4D97-AF65-F5344CB8AC3E}">
        <p14:creationId xmlns:p14="http://schemas.microsoft.com/office/powerpoint/2010/main" val="908267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1EA979-7C00-364E-9F5D-93C1736E3001}"/>
              </a:ext>
            </a:extLst>
          </p:cNvPr>
          <p:cNvSpPr>
            <a:spLocks noGrp="1"/>
          </p:cNvSpPr>
          <p:nvPr>
            <p:ph type="title"/>
          </p:nvPr>
        </p:nvSpPr>
        <p:spPr/>
        <p:txBody>
          <a:bodyPr/>
          <a:lstStyle/>
          <a:p>
            <a:r>
              <a:rPr lang="en-US" altLang="ja-JP"/>
              <a:t>Screenshots of Prototype</a:t>
            </a:r>
            <a:endParaRPr kumimoji="1" lang="ja-JP" altLang="en-US"/>
          </a:p>
        </p:txBody>
      </p:sp>
      <p:sp>
        <p:nvSpPr>
          <p:cNvPr id="8" name="コンテンツ プレースホルダー 7"/>
          <p:cNvSpPr>
            <a:spLocks noGrp="1"/>
          </p:cNvSpPr>
          <p:nvPr>
            <p:ph idx="1"/>
          </p:nvPr>
        </p:nvSpPr>
        <p:spPr/>
        <p:txBody>
          <a:bodyPr/>
          <a:lstStyle/>
          <a:p>
            <a:r>
              <a:rPr lang="en-US" altLang="ja-JP"/>
              <a:t>We are currently implementing Shelter </a:t>
            </a:r>
            <a:r>
              <a:rPr lang="en-US" altLang="ja-JP" err="1"/>
              <a:t>Navi</a:t>
            </a:r>
            <a:r>
              <a:rPr lang="en-US" altLang="ja-JP"/>
              <a:t> with open data of Kobe City and Himeji City</a:t>
            </a:r>
            <a:endParaRPr kumimoji="1" lang="ja-JP" altLang="en-US"/>
          </a:p>
        </p:txBody>
      </p:sp>
      <p:sp>
        <p:nvSpPr>
          <p:cNvPr id="4" name="スライド番号プレースホルダー 3">
            <a:extLst>
              <a:ext uri="{FF2B5EF4-FFF2-40B4-BE49-F238E27FC236}">
                <a16:creationId xmlns:a16="http://schemas.microsoft.com/office/drawing/2014/main" id="{3CDAE32B-105D-1343-B1FB-9EA445F6F779}"/>
              </a:ext>
            </a:extLst>
          </p:cNvPr>
          <p:cNvSpPr>
            <a:spLocks noGrp="1"/>
          </p:cNvSpPr>
          <p:nvPr>
            <p:ph type="sldNum" sz="quarter" idx="11"/>
          </p:nvPr>
        </p:nvSpPr>
        <p:spPr/>
        <p:txBody>
          <a:bodyPr/>
          <a:lstStyle/>
          <a:p>
            <a:fld id="{540B1702-1328-441D-B737-C2B94A2E6AF5}" type="slidenum">
              <a:rPr lang="en-US" altLang="ja-JP" smtClean="0"/>
              <a:pPr/>
              <a:t>23</a:t>
            </a:fld>
            <a:endParaRPr lang="en-US" altLang="ja-JP"/>
          </a:p>
        </p:txBody>
      </p:sp>
      <p:pic>
        <p:nvPicPr>
          <p:cNvPr id="5" name="図 4">
            <a:extLst>
              <a:ext uri="{FF2B5EF4-FFF2-40B4-BE49-F238E27FC236}">
                <a16:creationId xmlns:a16="http://schemas.microsoft.com/office/drawing/2014/main" id="{8A7C7919-8B57-F345-90FB-E6D2EA55723F}"/>
              </a:ext>
            </a:extLst>
          </p:cNvPr>
          <p:cNvPicPr>
            <a:picLocks noChangeAspect="1"/>
          </p:cNvPicPr>
          <p:nvPr/>
        </p:nvPicPr>
        <p:blipFill>
          <a:blip r:embed="rId5"/>
          <a:stretch>
            <a:fillRect/>
          </a:stretch>
        </p:blipFill>
        <p:spPr>
          <a:xfrm>
            <a:off x="4788024" y="2210129"/>
            <a:ext cx="3600400" cy="4266871"/>
          </a:xfrm>
          <a:prstGeom prst="rect">
            <a:avLst/>
          </a:prstGeom>
          <a:ln>
            <a:solidFill>
              <a:schemeClr val="tx1"/>
            </a:solidFill>
          </a:ln>
        </p:spPr>
      </p:pic>
      <p:pic>
        <p:nvPicPr>
          <p:cNvPr id="6" name="図 5">
            <a:extLst>
              <a:ext uri="{FF2B5EF4-FFF2-40B4-BE49-F238E27FC236}">
                <a16:creationId xmlns:a16="http://schemas.microsoft.com/office/drawing/2014/main" id="{347B48CB-9AEF-1048-9778-BD88FC3EF438}"/>
              </a:ext>
            </a:extLst>
          </p:cNvPr>
          <p:cNvPicPr>
            <a:picLocks noChangeAspect="1"/>
          </p:cNvPicPr>
          <p:nvPr/>
        </p:nvPicPr>
        <p:blipFill>
          <a:blip r:embed="rId6"/>
          <a:stretch>
            <a:fillRect/>
          </a:stretch>
        </p:blipFill>
        <p:spPr>
          <a:xfrm>
            <a:off x="501724" y="2210129"/>
            <a:ext cx="3783732" cy="4371745"/>
          </a:xfrm>
          <a:prstGeom prst="rect">
            <a:avLst/>
          </a:prstGeom>
          <a:ln>
            <a:solidFill>
              <a:schemeClr val="tx1"/>
            </a:solidFill>
          </a:ln>
        </p:spPr>
      </p:pic>
      <p:pic>
        <p:nvPicPr>
          <p:cNvPr id="10" name="オーディオ 9">
            <a:hlinkClick r:id="" action="ppaction://media"/>
            <a:extLst>
              <a:ext uri="{FF2B5EF4-FFF2-40B4-BE49-F238E27FC236}">
                <a16:creationId xmlns:a16="http://schemas.microsoft.com/office/drawing/2014/main" id="{6E17462C-AE9B-B24E-949D-F41885EEA91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324100412"/>
      </p:ext>
    </p:extLst>
  </p:cSld>
  <p:clrMapOvr>
    <a:masterClrMapping/>
  </p:clrMapOvr>
  <mc:AlternateContent xmlns:mc="http://schemas.openxmlformats.org/markup-compatibility/2006" xmlns:p14="http://schemas.microsoft.com/office/powerpoint/2010/main">
    <mc:Choice Requires="p14">
      <p:transition spd="slow" p14:dur="2000" advTm="35818"/>
    </mc:Choice>
    <mc:Fallback xmlns="">
      <p:transition spd="slow" advTm="35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新規</a:t>
            </a:r>
            <a:r>
              <a:rPr lang="ja-JP" altLang="en-US" dirty="0"/>
              <a:t>登録</a:t>
            </a:r>
            <a:r>
              <a:rPr kumimoji="1" lang="ja-JP" altLang="en-US" dirty="0" smtClean="0"/>
              <a:t>画面</a:t>
            </a:r>
            <a:endParaRPr kumimoji="1" lang="en-US" altLang="ja-JP" dirty="0" smtClean="0"/>
          </a:p>
          <a:p>
            <a:pPr lvl="1"/>
            <a:r>
              <a:rPr kumimoji="1" lang="ja-JP" altLang="en-US" dirty="0" smtClean="0"/>
              <a:t>ログイン情報を入力</a:t>
            </a:r>
            <a:endParaRPr kumimoji="1" lang="en-US" altLang="ja-JP" dirty="0" smtClean="0"/>
          </a:p>
          <a:p>
            <a:pPr lvl="2"/>
            <a:r>
              <a:rPr lang="ja-JP" altLang="en-US" dirty="0" smtClean="0"/>
              <a:t>メールアドレス</a:t>
            </a:r>
            <a:endParaRPr lang="en-US" altLang="ja-JP" dirty="0" smtClean="0"/>
          </a:p>
          <a:p>
            <a:pPr lvl="2"/>
            <a:r>
              <a:rPr kumimoji="1" lang="ja-JP" altLang="en-US" dirty="0" smtClean="0"/>
              <a:t>パスワード</a:t>
            </a:r>
            <a:endParaRPr kumimoji="1" lang="en-US" altLang="ja-JP" dirty="0" smtClean="0"/>
          </a:p>
          <a:p>
            <a:pPr lvl="1"/>
            <a:r>
              <a:rPr lang="ja-JP" altLang="en-US" dirty="0" smtClean="0"/>
              <a:t>個人</a:t>
            </a:r>
            <a:r>
              <a:rPr lang="ja-JP" altLang="en-US" dirty="0"/>
              <a:t>情報</a:t>
            </a:r>
            <a:r>
              <a:rPr lang="ja-JP" altLang="en-US" dirty="0" smtClean="0"/>
              <a:t>を入力</a:t>
            </a:r>
            <a:endParaRPr lang="en-US" altLang="ja-JP" dirty="0" smtClean="0"/>
          </a:p>
          <a:p>
            <a:pPr lvl="2"/>
            <a:r>
              <a:rPr kumimoji="1" lang="ja-JP" altLang="en-US" dirty="0" smtClean="0"/>
              <a:t>名前</a:t>
            </a:r>
            <a:endParaRPr kumimoji="1" lang="en-US" altLang="ja-JP" dirty="0" smtClean="0"/>
          </a:p>
          <a:p>
            <a:pPr lvl="2"/>
            <a:r>
              <a:rPr lang="ja-JP" altLang="en-US" dirty="0" smtClean="0"/>
              <a:t>住所</a:t>
            </a:r>
            <a:endParaRPr lang="en-US" altLang="ja-JP" dirty="0" smtClean="0"/>
          </a:p>
          <a:p>
            <a:pPr lvl="2"/>
            <a:r>
              <a:rPr kumimoji="1" lang="ja-JP" altLang="en-US" dirty="0" smtClean="0"/>
              <a:t>世帯人数</a:t>
            </a:r>
            <a:endParaRPr kumimoji="1" lang="en-US" altLang="ja-JP" dirty="0" smtClean="0"/>
          </a:p>
          <a:p>
            <a:pPr lvl="2"/>
            <a:r>
              <a:rPr lang="ja-JP" altLang="en-US" dirty="0" smtClean="0"/>
              <a:t>電話番号</a:t>
            </a:r>
            <a:endParaRPr lang="en-US" altLang="ja-JP" dirty="0" smtClean="0"/>
          </a:p>
          <a:p>
            <a:pPr lvl="1"/>
            <a:r>
              <a:rPr kumimoji="1" lang="ja-JP" altLang="en-US" dirty="0" smtClean="0"/>
              <a:t>登録ボタンでユーザ登録完了</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24</a:t>
            </a:fld>
            <a:endParaRPr lang="en-US" altLang="ja-JP"/>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412776"/>
            <a:ext cx="3240360" cy="4978959"/>
          </a:xfrm>
          <a:prstGeom prst="rect">
            <a:avLst/>
          </a:prstGeom>
          <a:ln w="12700">
            <a:solidFill>
              <a:schemeClr val="tx1"/>
            </a:solidFill>
          </a:ln>
        </p:spPr>
      </p:pic>
    </p:spTree>
    <p:extLst>
      <p:ext uri="{BB962C8B-B14F-4D97-AF65-F5344CB8AC3E}">
        <p14:creationId xmlns:p14="http://schemas.microsoft.com/office/powerpoint/2010/main" val="20257027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a:xfrm>
            <a:off x="251520" y="1066800"/>
            <a:ext cx="8382000" cy="5334000"/>
          </a:xfrm>
        </p:spPr>
        <p:txBody>
          <a:bodyPr/>
          <a:lstStyle/>
          <a:p>
            <a:r>
              <a:rPr kumimoji="1" lang="ja-JP" altLang="en-US" dirty="0" smtClean="0"/>
              <a:t>ログイン画面</a:t>
            </a:r>
            <a:endParaRPr kumimoji="1" lang="en-US" altLang="ja-JP" dirty="0" smtClean="0"/>
          </a:p>
          <a:p>
            <a:pPr lvl="1"/>
            <a:r>
              <a:rPr lang="ja-JP" altLang="en-US" dirty="0" smtClean="0"/>
              <a:t>ログイン</a:t>
            </a:r>
            <a:r>
              <a:rPr lang="ja-JP" altLang="en-US" dirty="0"/>
              <a:t>情報</a:t>
            </a:r>
            <a:r>
              <a:rPr lang="ja-JP" altLang="en-US" dirty="0" smtClean="0"/>
              <a:t>を入力（認証）</a:t>
            </a:r>
            <a:endParaRPr lang="en-US" altLang="ja-JP" dirty="0" smtClean="0"/>
          </a:p>
          <a:p>
            <a:pPr lvl="2"/>
            <a:r>
              <a:rPr kumimoji="1" lang="ja-JP" altLang="en-US" dirty="0" smtClean="0"/>
              <a:t>メールアドレス</a:t>
            </a:r>
            <a:endParaRPr kumimoji="1" lang="en-US" altLang="ja-JP" dirty="0" smtClean="0"/>
          </a:p>
          <a:p>
            <a:pPr lvl="2"/>
            <a:r>
              <a:rPr lang="ja-JP" altLang="en-US" dirty="0" smtClean="0"/>
              <a:t>パスワード</a:t>
            </a:r>
            <a:endParaRPr lang="en-US" altLang="ja-JP" dirty="0" smtClean="0"/>
          </a:p>
          <a:p>
            <a:pPr lvl="1"/>
            <a:r>
              <a:rPr lang="ja-JP" altLang="en-US" dirty="0" smtClean="0"/>
              <a:t>認証により認可されるもの</a:t>
            </a:r>
            <a:endParaRPr lang="en-US" altLang="ja-JP" dirty="0" smtClean="0"/>
          </a:p>
          <a:p>
            <a:pPr lvl="2"/>
            <a:r>
              <a:rPr lang="ja-JP" altLang="en-US" dirty="0"/>
              <a:t>ユーザ自身の情報へのアクセス</a:t>
            </a:r>
            <a:endParaRPr lang="en-US" altLang="ja-JP" dirty="0"/>
          </a:p>
          <a:p>
            <a:pPr lvl="2"/>
            <a:r>
              <a:rPr lang="ja-JP" altLang="en-US" dirty="0"/>
              <a:t>認証、認可の目的</a:t>
            </a:r>
            <a:endParaRPr lang="en-US" altLang="ja-JP" dirty="0"/>
          </a:p>
          <a:p>
            <a:pPr marL="914400" lvl="2" indent="0">
              <a:buNone/>
            </a:pPr>
            <a:r>
              <a:rPr lang="ja-JP" altLang="en-US" b="1" dirty="0"/>
              <a:t>→他ユーザからの閲覧、更新、削除を</a:t>
            </a:r>
            <a:r>
              <a:rPr lang="ja-JP" altLang="en-US" b="1" dirty="0" smtClean="0"/>
              <a:t>防止</a:t>
            </a:r>
            <a:endParaRPr lang="en-US" altLang="ja-JP" dirty="0" smtClean="0"/>
          </a:p>
          <a:p>
            <a:pPr lvl="1"/>
            <a:r>
              <a:rPr lang="ja-JP" altLang="en-US" dirty="0" smtClean="0"/>
              <a:t>ログイン後、避難所検索画面へ</a:t>
            </a:r>
            <a:endParaRPr lang="en-US" altLang="ja-JP" b="1"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25</a:t>
            </a:fld>
            <a:endParaRPr lang="en-US" altLang="ja-JP"/>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0312" y="1700808"/>
            <a:ext cx="3374176" cy="4296050"/>
          </a:xfrm>
          <a:prstGeom prst="rect">
            <a:avLst/>
          </a:prstGeom>
          <a:ln w="12700">
            <a:solidFill>
              <a:schemeClr val="tx1"/>
            </a:solidFill>
          </a:ln>
        </p:spPr>
      </p:pic>
    </p:spTree>
    <p:extLst>
      <p:ext uri="{BB962C8B-B14F-4D97-AF65-F5344CB8AC3E}">
        <p14:creationId xmlns:p14="http://schemas.microsoft.com/office/powerpoint/2010/main" val="19348828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避難所</a:t>
            </a:r>
            <a:r>
              <a:rPr lang="ja-JP" altLang="en-US" dirty="0"/>
              <a:t>検索</a:t>
            </a:r>
            <a:r>
              <a:rPr kumimoji="1" lang="ja-JP" altLang="en-US" dirty="0" smtClean="0"/>
              <a:t>画面</a:t>
            </a:r>
            <a:endParaRPr kumimoji="1" lang="en-US" altLang="ja-JP" dirty="0" smtClean="0"/>
          </a:p>
          <a:p>
            <a:pPr lvl="1"/>
            <a:r>
              <a:rPr lang="ja-JP" altLang="en-US" dirty="0" smtClean="0"/>
              <a:t>画面</a:t>
            </a:r>
            <a:r>
              <a:rPr lang="ja-JP" altLang="en-US" dirty="0"/>
              <a:t>上部</a:t>
            </a:r>
            <a:r>
              <a:rPr lang="ja-JP" altLang="en-US" dirty="0" smtClean="0"/>
              <a:t>に現在地周辺の地図</a:t>
            </a:r>
            <a:endParaRPr lang="en-US" altLang="ja-JP" dirty="0" smtClean="0"/>
          </a:p>
          <a:p>
            <a:pPr lvl="2"/>
            <a:r>
              <a:rPr lang="ja-JP" altLang="en-US" dirty="0"/>
              <a:t>青</a:t>
            </a:r>
            <a:r>
              <a:rPr lang="ja-JP" altLang="en-US" dirty="0" smtClean="0"/>
              <a:t>い</a:t>
            </a:r>
            <a:r>
              <a:rPr kumimoji="1" lang="ja-JP" altLang="en-US" dirty="0" smtClean="0"/>
              <a:t>矢印のマーカーが現在地</a:t>
            </a:r>
            <a:endParaRPr kumimoji="1" lang="en-US" altLang="ja-JP" dirty="0" smtClean="0"/>
          </a:p>
          <a:p>
            <a:pPr lvl="2"/>
            <a:r>
              <a:rPr lang="ja-JP" altLang="en-US" b="1" dirty="0" smtClean="0">
                <a:solidFill>
                  <a:srgbClr val="FF0000"/>
                </a:solidFill>
              </a:rPr>
              <a:t>赤</a:t>
            </a:r>
            <a:r>
              <a:rPr lang="ja-JP" altLang="en-US" dirty="0" smtClean="0"/>
              <a:t>、</a:t>
            </a:r>
            <a:r>
              <a:rPr lang="ja-JP" altLang="en-US" b="1" dirty="0" smtClean="0">
                <a:solidFill>
                  <a:srgbClr val="FF9900"/>
                </a:solidFill>
              </a:rPr>
              <a:t>黄</a:t>
            </a:r>
            <a:r>
              <a:rPr lang="ja-JP" altLang="en-US" dirty="0" smtClean="0"/>
              <a:t>、</a:t>
            </a:r>
            <a:r>
              <a:rPr lang="ja-JP" altLang="en-US" b="1" dirty="0" smtClean="0">
                <a:solidFill>
                  <a:srgbClr val="00B050"/>
                </a:solidFill>
              </a:rPr>
              <a:t>緑</a:t>
            </a:r>
            <a:r>
              <a:rPr lang="ja-JP" altLang="en-US" dirty="0" smtClean="0"/>
              <a:t>のピンが避難所</a:t>
            </a:r>
            <a:endParaRPr lang="en-US" altLang="ja-JP" dirty="0" smtClean="0"/>
          </a:p>
          <a:p>
            <a:pPr lvl="3"/>
            <a:r>
              <a:rPr lang="ja-JP" altLang="en-US" b="1" dirty="0" smtClean="0">
                <a:solidFill>
                  <a:srgbClr val="FF0000"/>
                </a:solidFill>
              </a:rPr>
              <a:t>赤</a:t>
            </a:r>
            <a:r>
              <a:rPr lang="ja-JP" altLang="en-US" dirty="0" smtClean="0"/>
              <a:t>：</a:t>
            </a:r>
            <a:r>
              <a:rPr lang="en-US" altLang="ja-JP" dirty="0" smtClean="0"/>
              <a:t>70% </a:t>
            </a:r>
            <a:r>
              <a:rPr lang="ja-JP" altLang="en-US" dirty="0" smtClean="0"/>
              <a:t>≦</a:t>
            </a:r>
            <a:r>
              <a:rPr lang="en-US" altLang="ja-JP" dirty="0" smtClean="0"/>
              <a:t> </a:t>
            </a:r>
            <a:r>
              <a:rPr lang="ja-JP" altLang="en-US" dirty="0" smtClean="0"/>
              <a:t>混雑度</a:t>
            </a:r>
            <a:endParaRPr lang="en-US" altLang="ja-JP" dirty="0" smtClean="0"/>
          </a:p>
          <a:p>
            <a:pPr lvl="3"/>
            <a:r>
              <a:rPr lang="ja-JP" altLang="en-US" b="1" dirty="0" smtClean="0">
                <a:solidFill>
                  <a:srgbClr val="FF9900"/>
                </a:solidFill>
              </a:rPr>
              <a:t>黄</a:t>
            </a:r>
            <a:r>
              <a:rPr lang="ja-JP" altLang="en-US" dirty="0" smtClean="0"/>
              <a:t>：</a:t>
            </a:r>
            <a:r>
              <a:rPr lang="en-US" altLang="ja-JP" dirty="0" smtClean="0"/>
              <a:t>30% </a:t>
            </a:r>
            <a:r>
              <a:rPr lang="ja-JP" altLang="en-US" dirty="0" smtClean="0"/>
              <a:t>≦ 混雑度 ＜ </a:t>
            </a:r>
            <a:r>
              <a:rPr lang="en-US" altLang="ja-JP" dirty="0" smtClean="0"/>
              <a:t>70%</a:t>
            </a:r>
          </a:p>
          <a:p>
            <a:pPr lvl="3"/>
            <a:r>
              <a:rPr lang="ja-JP" altLang="en-US" b="1" dirty="0" smtClean="0">
                <a:solidFill>
                  <a:srgbClr val="00B050"/>
                </a:solidFill>
              </a:rPr>
              <a:t>緑</a:t>
            </a:r>
            <a:r>
              <a:rPr lang="ja-JP" altLang="en-US" dirty="0" smtClean="0"/>
              <a:t>：混雑度 ＜ </a:t>
            </a:r>
            <a:r>
              <a:rPr lang="en-US" altLang="ja-JP" dirty="0" smtClean="0"/>
              <a:t>30%</a:t>
            </a:r>
          </a:p>
          <a:p>
            <a:pPr lvl="1"/>
            <a:r>
              <a:rPr kumimoji="1" lang="ja-JP" altLang="en-US" dirty="0" smtClean="0"/>
              <a:t>画面</a:t>
            </a:r>
            <a:r>
              <a:rPr kumimoji="1" lang="ja-JP" altLang="en-US" dirty="0"/>
              <a:t>下部</a:t>
            </a:r>
            <a:r>
              <a:rPr kumimoji="1" lang="ja-JP" altLang="en-US" dirty="0" smtClean="0"/>
              <a:t>に避難所の詳細</a:t>
            </a:r>
            <a:endParaRPr kumimoji="1" lang="en-US" altLang="ja-JP" dirty="0" smtClean="0"/>
          </a:p>
          <a:p>
            <a:pPr lvl="2"/>
            <a:r>
              <a:rPr lang="ja-JP" altLang="en-US" dirty="0" smtClean="0"/>
              <a:t>対応するピンの番号</a:t>
            </a:r>
            <a:endParaRPr lang="en-US" altLang="ja-JP" dirty="0" smtClean="0"/>
          </a:p>
          <a:p>
            <a:pPr lvl="2"/>
            <a:r>
              <a:rPr kumimoji="1" lang="ja-JP" altLang="en-US" dirty="0" smtClean="0"/>
              <a:t>避難所の名称</a:t>
            </a:r>
            <a:endParaRPr kumimoji="1" lang="en-US" altLang="ja-JP" dirty="0" smtClean="0"/>
          </a:p>
          <a:p>
            <a:pPr lvl="2"/>
            <a:r>
              <a:rPr kumimoji="1" lang="ja-JP" altLang="en-US" dirty="0" smtClean="0"/>
              <a:t>避難所の住所</a:t>
            </a:r>
            <a:endParaRPr kumimoji="1" lang="en-US" altLang="ja-JP" dirty="0" smtClean="0"/>
          </a:p>
          <a:p>
            <a:pPr lvl="2"/>
            <a:r>
              <a:rPr lang="ja-JP" altLang="en-US" dirty="0"/>
              <a:t>避難所</a:t>
            </a:r>
            <a:r>
              <a:rPr lang="ja-JP" altLang="en-US" dirty="0" smtClean="0"/>
              <a:t>の混雑度</a:t>
            </a:r>
            <a:endParaRPr lang="en-US" altLang="ja-JP" dirty="0" smtClean="0"/>
          </a:p>
          <a:p>
            <a:pPr lvl="1"/>
            <a:r>
              <a:rPr lang="ja-JP" altLang="en-US" dirty="0" smtClean="0"/>
              <a:t>画面最下部で避難所の検索</a:t>
            </a:r>
            <a:endParaRPr lang="en-US" altLang="ja-JP" dirty="0" smtClean="0"/>
          </a:p>
          <a:p>
            <a:pPr lvl="2"/>
            <a:r>
              <a:rPr kumimoji="1" lang="ja-JP" altLang="en-US" dirty="0" smtClean="0"/>
              <a:t>避難所名、住所の入力で検索</a:t>
            </a:r>
            <a:endParaRPr kumimoji="1" lang="en-US" altLang="ja-JP" dirty="0" smtClean="0"/>
          </a:p>
          <a:p>
            <a:pPr lvl="2"/>
            <a:r>
              <a:rPr lang="ja-JP" altLang="en-US" dirty="0" smtClean="0"/>
              <a:t>部分</a:t>
            </a:r>
            <a:r>
              <a:rPr lang="ja-JP" altLang="en-US" dirty="0"/>
              <a:t>一致</a:t>
            </a:r>
            <a:r>
              <a:rPr lang="ja-JP" altLang="en-US" dirty="0" smtClean="0"/>
              <a:t>でも検索可能</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26</a:t>
            </a:fld>
            <a:endParaRPr lang="en-US" altLang="ja-JP"/>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8845" y="1753766"/>
            <a:ext cx="3771627" cy="4555554"/>
          </a:xfrm>
          <a:prstGeom prst="rect">
            <a:avLst/>
          </a:prstGeom>
          <a:ln w="12700">
            <a:solidFill>
              <a:schemeClr val="tx1"/>
            </a:solidFill>
          </a:ln>
        </p:spPr>
      </p:pic>
    </p:spTree>
    <p:extLst>
      <p:ext uri="{BB962C8B-B14F-4D97-AF65-F5344CB8AC3E}">
        <p14:creationId xmlns:p14="http://schemas.microsoft.com/office/powerpoint/2010/main" val="5141663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a:xfrm>
            <a:off x="251520" y="1066800"/>
            <a:ext cx="8382000" cy="5334000"/>
          </a:xfrm>
        </p:spPr>
        <p:txBody>
          <a:bodyPr/>
          <a:lstStyle/>
          <a:p>
            <a:r>
              <a:rPr lang="ja-JP" altLang="en-US" dirty="0"/>
              <a:t>チェックイン</a:t>
            </a:r>
            <a:r>
              <a:rPr kumimoji="1" lang="ja-JP" altLang="en-US" dirty="0" smtClean="0"/>
              <a:t>画面</a:t>
            </a:r>
            <a:endParaRPr kumimoji="1" lang="en-US" altLang="ja-JP" dirty="0" smtClean="0"/>
          </a:p>
          <a:p>
            <a:pPr lvl="1"/>
            <a:r>
              <a:rPr lang="ja-JP" altLang="en-US" dirty="0" smtClean="0"/>
              <a:t>画面</a:t>
            </a:r>
            <a:r>
              <a:rPr lang="ja-JP" altLang="en-US" dirty="0"/>
              <a:t>上部</a:t>
            </a:r>
            <a:r>
              <a:rPr lang="ja-JP" altLang="en-US" dirty="0" smtClean="0"/>
              <a:t>で避難所の選択</a:t>
            </a:r>
            <a:endParaRPr lang="en-US" altLang="ja-JP" dirty="0" smtClean="0"/>
          </a:p>
          <a:p>
            <a:pPr lvl="2"/>
            <a:r>
              <a:rPr kumimoji="1" lang="ja-JP" altLang="en-US" dirty="0" smtClean="0"/>
              <a:t>現在地</a:t>
            </a:r>
            <a:r>
              <a:rPr lang="ja-JP" altLang="en-US" dirty="0" smtClean="0"/>
              <a:t>から絞り込む</a:t>
            </a:r>
            <a:endParaRPr lang="en-US" altLang="ja-JP" dirty="0" smtClean="0"/>
          </a:p>
          <a:p>
            <a:pPr lvl="2"/>
            <a:r>
              <a:rPr kumimoji="1" lang="ja-JP" altLang="en-US" dirty="0" smtClean="0"/>
              <a:t>都道府県</a:t>
            </a:r>
            <a:r>
              <a:rPr lang="ja-JP" altLang="en-US" dirty="0"/>
              <a:t>等</a:t>
            </a:r>
            <a:r>
              <a:rPr lang="ja-JP" altLang="en-US" dirty="0" smtClean="0"/>
              <a:t>の地域から絞り込む</a:t>
            </a:r>
            <a:endParaRPr lang="en-US" altLang="ja-JP" dirty="0" smtClean="0"/>
          </a:p>
          <a:p>
            <a:pPr lvl="2"/>
            <a:r>
              <a:rPr kumimoji="1" lang="ja-JP" altLang="en-US" dirty="0"/>
              <a:t>地図</a:t>
            </a:r>
            <a:r>
              <a:rPr kumimoji="1" lang="ja-JP" altLang="en-US" dirty="0" smtClean="0"/>
              <a:t>から選択する</a:t>
            </a:r>
            <a:endParaRPr kumimoji="1" lang="en-US" altLang="ja-JP" dirty="0" smtClean="0"/>
          </a:p>
          <a:p>
            <a:pPr lvl="1"/>
            <a:r>
              <a:rPr lang="ja-JP" altLang="en-US" dirty="0" smtClean="0"/>
              <a:t>画面左</a:t>
            </a:r>
            <a:r>
              <a:rPr lang="ja-JP" altLang="en-US" dirty="0"/>
              <a:t>下</a:t>
            </a:r>
            <a:r>
              <a:rPr lang="ja-JP" altLang="en-US" dirty="0" smtClean="0"/>
              <a:t>に選択済みの避難所が表示</a:t>
            </a:r>
            <a:endParaRPr lang="en-US" altLang="ja-JP" dirty="0" smtClean="0"/>
          </a:p>
          <a:p>
            <a:pPr lvl="1"/>
            <a:r>
              <a:rPr kumimoji="1" lang="ja-JP" altLang="en-US" dirty="0" smtClean="0"/>
              <a:t>画面右下のボタンからチェックイン</a:t>
            </a:r>
            <a:endParaRPr kumimoji="1" lang="en-US" altLang="ja-JP" dirty="0" smtClean="0"/>
          </a:p>
          <a:p>
            <a:pPr lvl="2"/>
            <a:r>
              <a:rPr lang="ja-JP" altLang="en-US" dirty="0" smtClean="0"/>
              <a:t>避難所の収容人数が世帯人数分増える</a:t>
            </a:r>
            <a:endParaRPr lang="en-US" altLang="ja-JP" dirty="0" smtClean="0"/>
          </a:p>
          <a:p>
            <a:pPr lvl="2"/>
            <a:r>
              <a:rPr kumimoji="1" lang="ja-JP" altLang="en-US" dirty="0" smtClean="0"/>
              <a:t>混雑状況の変更</a:t>
            </a:r>
            <a:endParaRPr kumimoji="1" lang="en-US" altLang="ja-JP" dirty="0" smtClean="0"/>
          </a:p>
          <a:p>
            <a:pPr lvl="2"/>
            <a:r>
              <a:rPr kumimoji="1" lang="ja-JP" altLang="en-US" dirty="0" smtClean="0"/>
              <a:t>他の避難所からのチェックアウトが済んで</a:t>
            </a:r>
            <a:r>
              <a:rPr kumimoji="1" lang="en-US" altLang="ja-JP" dirty="0" smtClean="0"/>
              <a:t/>
            </a:r>
            <a:br>
              <a:rPr kumimoji="1" lang="en-US" altLang="ja-JP" dirty="0" smtClean="0"/>
            </a:br>
            <a:r>
              <a:rPr kumimoji="1" lang="ja-JP" altLang="en-US" dirty="0" smtClean="0"/>
              <a:t>いない場合自動的にチェックアウトされる</a:t>
            </a:r>
            <a:endParaRPr kumimoji="1"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27</a:t>
            </a:fld>
            <a:endParaRPr lang="en-US" altLang="ja-JP"/>
          </a:p>
        </p:txBody>
      </p:sp>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l="2090" r="648"/>
          <a:stretch/>
        </p:blipFill>
        <p:spPr>
          <a:xfrm>
            <a:off x="5580112" y="1566935"/>
            <a:ext cx="3312368" cy="4323267"/>
          </a:xfrm>
          <a:prstGeom prst="rect">
            <a:avLst/>
          </a:prstGeom>
          <a:ln w="12700">
            <a:solidFill>
              <a:schemeClr val="tx1"/>
            </a:solidFill>
          </a:ln>
        </p:spPr>
      </p:pic>
    </p:spTree>
    <p:extLst>
      <p:ext uri="{BB962C8B-B14F-4D97-AF65-F5344CB8AC3E}">
        <p14:creationId xmlns:p14="http://schemas.microsoft.com/office/powerpoint/2010/main" val="27489062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ShelterNavi</a:t>
            </a:r>
            <a:r>
              <a:rPr kumimoji="1" lang="ja-JP" altLang="en-US" dirty="0" smtClean="0"/>
              <a:t>プロトタイプ</a:t>
            </a:r>
            <a:endParaRPr kumimoji="1" lang="ja-JP" altLang="en-US" dirty="0"/>
          </a:p>
        </p:txBody>
      </p:sp>
      <p:sp>
        <p:nvSpPr>
          <p:cNvPr id="3" name="コンテンツ プレースホルダー 2"/>
          <p:cNvSpPr>
            <a:spLocks noGrp="1"/>
          </p:cNvSpPr>
          <p:nvPr>
            <p:ph idx="1"/>
          </p:nvPr>
        </p:nvSpPr>
        <p:spPr>
          <a:xfrm>
            <a:off x="294456" y="1066800"/>
            <a:ext cx="8382000" cy="5334000"/>
          </a:xfrm>
        </p:spPr>
        <p:txBody>
          <a:bodyPr/>
          <a:lstStyle/>
          <a:p>
            <a:r>
              <a:rPr lang="ja-JP" altLang="en-US" dirty="0"/>
              <a:t>チェックアウト</a:t>
            </a:r>
            <a:r>
              <a:rPr kumimoji="1" lang="ja-JP" altLang="en-US" dirty="0" smtClean="0"/>
              <a:t>画面</a:t>
            </a:r>
            <a:endParaRPr kumimoji="1" lang="en-US" altLang="ja-JP" dirty="0" smtClean="0"/>
          </a:p>
          <a:p>
            <a:pPr lvl="1"/>
            <a:r>
              <a:rPr lang="ja-JP" altLang="en-US" dirty="0" smtClean="0"/>
              <a:t>画面</a:t>
            </a:r>
            <a:r>
              <a:rPr lang="ja-JP" altLang="en-US" dirty="0"/>
              <a:t>右下</a:t>
            </a:r>
            <a:r>
              <a:rPr lang="ja-JP" altLang="en-US" dirty="0" smtClean="0"/>
              <a:t>のボタンでチェックアウト</a:t>
            </a:r>
            <a:endParaRPr lang="en-US" altLang="ja-JP" dirty="0" smtClean="0"/>
          </a:p>
          <a:p>
            <a:pPr lvl="2"/>
            <a:r>
              <a:rPr lang="ja-JP" altLang="en-US" dirty="0"/>
              <a:t>避難所の収容人数が世帯</a:t>
            </a:r>
            <a:r>
              <a:rPr lang="ja-JP" altLang="en-US" dirty="0" smtClean="0"/>
              <a:t>人数分減る</a:t>
            </a:r>
            <a:endParaRPr lang="en-US" altLang="ja-JP" dirty="0"/>
          </a:p>
          <a:p>
            <a:pPr lvl="2"/>
            <a:r>
              <a:rPr lang="ja-JP" altLang="en-US" dirty="0"/>
              <a:t>混雑状況の</a:t>
            </a:r>
            <a:r>
              <a:rPr lang="ja-JP" altLang="en-US" dirty="0" smtClean="0"/>
              <a:t>変更</a:t>
            </a:r>
            <a:endParaRPr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28</a:t>
            </a:fld>
            <a:endParaRPr lang="en-US" altLang="ja-JP"/>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2420888"/>
            <a:ext cx="4060210" cy="3240360"/>
          </a:xfrm>
          <a:prstGeom prst="rect">
            <a:avLst/>
          </a:prstGeom>
          <a:ln w="12700">
            <a:solidFill>
              <a:schemeClr val="tx1"/>
            </a:solidFill>
          </a:ln>
        </p:spPr>
      </p:pic>
    </p:spTree>
    <p:extLst>
      <p:ext uri="{BB962C8B-B14F-4D97-AF65-F5344CB8AC3E}">
        <p14:creationId xmlns:p14="http://schemas.microsoft.com/office/powerpoint/2010/main" val="42646965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避難所距離検索サービス</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ユーザ</a:t>
            </a:r>
            <a:r>
              <a:rPr lang="en-US" altLang="ja-JP" dirty="0" smtClean="0"/>
              <a:t>A</a:t>
            </a:r>
            <a:r>
              <a:rPr lang="ja-JP" altLang="en-US" dirty="0" smtClean="0"/>
              <a:t>から半径</a:t>
            </a:r>
            <a:r>
              <a:rPr lang="en-US" altLang="ja-JP" dirty="0" smtClean="0"/>
              <a:t>D[km]</a:t>
            </a:r>
            <a:r>
              <a:rPr lang="ja-JP" altLang="en-US" dirty="0" smtClean="0"/>
              <a:t>以内の避難所を取得</a:t>
            </a:r>
            <a:endParaRPr lang="en-US" altLang="ja-JP" dirty="0" smtClean="0"/>
          </a:p>
          <a:p>
            <a:pPr lvl="1"/>
            <a:r>
              <a:rPr lang="ja-JP" altLang="en-US" dirty="0"/>
              <a:t>地球上</a:t>
            </a:r>
            <a:r>
              <a:rPr lang="ja-JP" altLang="en-US" dirty="0" smtClean="0"/>
              <a:t>における大圏距離の計算手法を採用</a:t>
            </a:r>
            <a:endParaRPr lang="en-US" altLang="ja-JP" dirty="0" smtClean="0"/>
          </a:p>
          <a:p>
            <a:pPr lvl="2"/>
            <a:r>
              <a:rPr lang="ja-JP" altLang="en-US" dirty="0" smtClean="0"/>
              <a:t>ユーザ</a:t>
            </a:r>
            <a:r>
              <a:rPr lang="en-US" altLang="ja-JP" dirty="0" smtClean="0"/>
              <a:t>A</a:t>
            </a:r>
            <a:r>
              <a:rPr lang="ja-JP" altLang="en-US" dirty="0" smtClean="0"/>
              <a:t>から各避難所までの距離をすべて計算</a:t>
            </a:r>
            <a:endParaRPr lang="en-US" altLang="ja-JP" dirty="0"/>
          </a:p>
          <a:p>
            <a:pPr lvl="2"/>
            <a:r>
              <a:rPr lang="en-US" altLang="ja-JP" i="1" dirty="0" smtClean="0">
                <a:latin typeface="Times New Roman" panose="02020603050405020304" pitchFamily="18" charset="0"/>
                <a:cs typeface="Times New Roman" panose="02020603050405020304" pitchFamily="18" charset="0"/>
              </a:rPr>
              <a:t>d(</a:t>
            </a:r>
            <a:r>
              <a:rPr lang="en-US" altLang="ja-JP" i="1" dirty="0" err="1" smtClean="0">
                <a:latin typeface="Times New Roman" panose="02020603050405020304" pitchFamily="18" charset="0"/>
                <a:cs typeface="Times New Roman" panose="02020603050405020304" pitchFamily="18" charset="0"/>
              </a:rPr>
              <a:t>lng</a:t>
            </a:r>
            <a:r>
              <a:rPr lang="en-US" altLang="ja-JP" i="1" dirty="0">
                <a:latin typeface="Times New Roman" panose="02020603050405020304" pitchFamily="18" charset="0"/>
                <a:cs typeface="Times New Roman" panose="02020603050405020304" pitchFamily="18" charset="0"/>
              </a:rPr>
              <a:t>, </a:t>
            </a:r>
            <a:r>
              <a:rPr lang="en-US" altLang="ja-JP" i="1" dirty="0" err="1">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 = 6371 * </a:t>
            </a:r>
            <a:r>
              <a:rPr lang="en-US" altLang="ja-JP" i="1" dirty="0" err="1">
                <a:latin typeface="Times New Roman" panose="02020603050405020304" pitchFamily="18" charset="0"/>
                <a:cs typeface="Times New Roman" panose="02020603050405020304" pitchFamily="18" charset="0"/>
              </a:rPr>
              <a:t>acos</a:t>
            </a:r>
            <a:r>
              <a:rPr lang="en-US" altLang="ja-JP" i="1" dirty="0">
                <a:latin typeface="Times New Roman" panose="02020603050405020304" pitchFamily="18" charset="0"/>
                <a:cs typeface="Times New Roman" panose="02020603050405020304" pitchFamily="18" charset="0"/>
              </a:rPr>
              <a:t> (cos(rad(y)) * </a:t>
            </a:r>
            <a:br>
              <a:rPr lang="en-US" altLang="ja-JP" i="1" dirty="0">
                <a:latin typeface="Times New Roman" panose="02020603050405020304" pitchFamily="18" charset="0"/>
                <a:cs typeface="Times New Roman" panose="02020603050405020304" pitchFamily="18" charset="0"/>
              </a:rPr>
            </a:br>
            <a:r>
              <a:rPr lang="en-US" altLang="ja-JP" i="1" dirty="0" smtClean="0">
                <a:latin typeface="Times New Roman" panose="02020603050405020304" pitchFamily="18" charset="0"/>
                <a:cs typeface="Times New Roman" panose="02020603050405020304" pitchFamily="18" charset="0"/>
              </a:rPr>
              <a:t>cos(rad(</a:t>
            </a:r>
            <a:r>
              <a:rPr lang="en-US" altLang="ja-JP" i="1" dirty="0" err="1" smtClean="0">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 * cos(rad(</a:t>
            </a:r>
            <a:r>
              <a:rPr lang="en-US" altLang="ja-JP" i="1" dirty="0" err="1">
                <a:latin typeface="Times New Roman" panose="02020603050405020304" pitchFamily="18" charset="0"/>
                <a:cs typeface="Times New Roman" panose="02020603050405020304" pitchFamily="18" charset="0"/>
              </a:rPr>
              <a:t>lng</a:t>
            </a:r>
            <a:r>
              <a:rPr lang="en-US" altLang="ja-JP" i="1" dirty="0">
                <a:latin typeface="Times New Roman" panose="02020603050405020304" pitchFamily="18" charset="0"/>
                <a:cs typeface="Times New Roman" panose="02020603050405020304" pitchFamily="18" charset="0"/>
              </a:rPr>
              <a:t>) – rad(x)) </a:t>
            </a:r>
            <a:br>
              <a:rPr lang="en-US" altLang="ja-JP" i="1" dirty="0">
                <a:latin typeface="Times New Roman" panose="02020603050405020304" pitchFamily="18" charset="0"/>
                <a:cs typeface="Times New Roman" panose="02020603050405020304" pitchFamily="18" charset="0"/>
              </a:rPr>
            </a:br>
            <a:r>
              <a:rPr lang="en-US" altLang="ja-JP" i="1" dirty="0" smtClean="0">
                <a:latin typeface="Times New Roman" panose="02020603050405020304" pitchFamily="18" charset="0"/>
                <a:cs typeface="Times New Roman" panose="02020603050405020304" pitchFamily="18" charset="0"/>
              </a:rPr>
              <a:t>+ </a:t>
            </a:r>
            <a:r>
              <a:rPr lang="en-US" altLang="ja-JP" i="1" dirty="0">
                <a:latin typeface="Times New Roman" panose="02020603050405020304" pitchFamily="18" charset="0"/>
                <a:cs typeface="Times New Roman" panose="02020603050405020304" pitchFamily="18" charset="0"/>
              </a:rPr>
              <a:t>sin(rad(y))*sin(rad(</a:t>
            </a:r>
            <a:r>
              <a:rPr lang="en-US" altLang="ja-JP" i="1" dirty="0" err="1">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 &lt;= </a:t>
            </a:r>
            <a:r>
              <a:rPr lang="en-US" altLang="ja-JP" i="1" dirty="0" smtClean="0">
                <a:latin typeface="Times New Roman" panose="02020603050405020304" pitchFamily="18" charset="0"/>
                <a:cs typeface="Times New Roman" panose="02020603050405020304" pitchFamily="18" charset="0"/>
              </a:rPr>
              <a:t>D</a:t>
            </a:r>
            <a:endParaRPr lang="en-US" altLang="ja-JP" dirty="0" smtClean="0"/>
          </a:p>
          <a:p>
            <a:pPr lvl="1"/>
            <a:r>
              <a:rPr lang="ja-JP" altLang="en-US" dirty="0" smtClean="0"/>
              <a:t>計算式の要素</a:t>
            </a:r>
            <a:endParaRPr lang="en-US" altLang="ja-JP" dirty="0" smtClean="0"/>
          </a:p>
          <a:p>
            <a:pPr lvl="2"/>
            <a:r>
              <a:rPr lang="ja-JP" altLang="en-US" dirty="0" smtClean="0"/>
              <a:t>ユーザ</a:t>
            </a:r>
            <a:r>
              <a:rPr lang="en-US" altLang="ja-JP" dirty="0" smtClean="0"/>
              <a:t>A</a:t>
            </a:r>
            <a:r>
              <a:rPr lang="ja-JP" altLang="en-US" dirty="0" smtClean="0"/>
              <a:t>の</a:t>
            </a:r>
            <a:r>
              <a:rPr lang="ja-JP" altLang="en-US" dirty="0"/>
              <a:t>位置座標</a:t>
            </a:r>
            <a:r>
              <a:rPr lang="ja-JP" altLang="en-US" dirty="0">
                <a:sym typeface="Wingdings" panose="05000000000000000000" pitchFamily="2" charset="2"/>
              </a:rPr>
              <a:t>：</a:t>
            </a:r>
            <a:r>
              <a:rPr lang="en-US" altLang="ja-JP" dirty="0">
                <a:sym typeface="Wingdings" panose="05000000000000000000" pitchFamily="2" charset="2"/>
              </a:rPr>
              <a:t>(x, y)</a:t>
            </a:r>
          </a:p>
          <a:p>
            <a:pPr lvl="2"/>
            <a:r>
              <a:rPr lang="ja-JP" altLang="en-US" dirty="0">
                <a:sym typeface="Wingdings" panose="05000000000000000000" pitchFamily="2" charset="2"/>
              </a:rPr>
              <a:t>各避難所の位置座標：</a:t>
            </a:r>
            <a:r>
              <a:rPr lang="en-US" altLang="ja-JP" dirty="0">
                <a:sym typeface="Wingdings" panose="05000000000000000000" pitchFamily="2" charset="2"/>
              </a:rPr>
              <a:t>(</a:t>
            </a:r>
            <a:r>
              <a:rPr lang="en-US" altLang="ja-JP" dirty="0" err="1">
                <a:sym typeface="Wingdings" panose="05000000000000000000" pitchFamily="2" charset="2"/>
              </a:rPr>
              <a:t>lng</a:t>
            </a:r>
            <a:r>
              <a:rPr lang="en-US" altLang="ja-JP" dirty="0">
                <a:sym typeface="Wingdings" panose="05000000000000000000" pitchFamily="2" charset="2"/>
              </a:rPr>
              <a:t>, </a:t>
            </a:r>
            <a:r>
              <a:rPr lang="en-US" altLang="ja-JP" dirty="0" err="1">
                <a:sym typeface="Wingdings" panose="05000000000000000000" pitchFamily="2" charset="2"/>
              </a:rPr>
              <a:t>lat</a:t>
            </a:r>
            <a:r>
              <a:rPr lang="en-US" altLang="ja-JP" dirty="0">
                <a:sym typeface="Wingdings" panose="05000000000000000000" pitchFamily="2" charset="2"/>
              </a:rPr>
              <a:t>)</a:t>
            </a:r>
          </a:p>
          <a:p>
            <a:pPr lvl="2"/>
            <a:r>
              <a:rPr lang="ja-JP" altLang="en-US" dirty="0"/>
              <a:t>検索したい距離：</a:t>
            </a:r>
            <a:r>
              <a:rPr lang="en-US" altLang="ja-JP" dirty="0"/>
              <a:t>D[km]</a:t>
            </a:r>
          </a:p>
          <a:p>
            <a:pPr lvl="2"/>
            <a:r>
              <a:rPr lang="ja-JP" altLang="en-US" dirty="0"/>
              <a:t>ユーザから避難所までの距離：</a:t>
            </a:r>
            <a:r>
              <a:rPr lang="en-US" altLang="ja-JP" dirty="0"/>
              <a:t>d(</a:t>
            </a:r>
            <a:r>
              <a:rPr lang="en-US" altLang="ja-JP" dirty="0" err="1"/>
              <a:t>lng</a:t>
            </a:r>
            <a:r>
              <a:rPr lang="en-US" altLang="ja-JP" dirty="0"/>
              <a:t>, </a:t>
            </a:r>
            <a:r>
              <a:rPr lang="en-US" altLang="ja-JP" dirty="0" err="1" smtClean="0"/>
              <a:t>lat</a:t>
            </a:r>
            <a:r>
              <a:rPr lang="en-US" altLang="ja-JP" dirty="0" smtClean="0"/>
              <a:t>)</a:t>
            </a:r>
          </a:p>
          <a:p>
            <a:pPr lvl="1"/>
            <a:r>
              <a:rPr lang="en-US" altLang="ja-JP" dirty="0" smtClean="0"/>
              <a:t>d(</a:t>
            </a:r>
            <a:r>
              <a:rPr lang="en-US" altLang="ja-JP" dirty="0" err="1" smtClean="0"/>
              <a:t>lng</a:t>
            </a:r>
            <a:r>
              <a:rPr lang="en-US" altLang="ja-JP" dirty="0" smtClean="0"/>
              <a:t>. </a:t>
            </a:r>
            <a:r>
              <a:rPr lang="en-US" altLang="ja-JP" dirty="0" err="1" smtClean="0"/>
              <a:t>lat</a:t>
            </a:r>
            <a:r>
              <a:rPr lang="en-US" altLang="ja-JP" dirty="0" smtClean="0"/>
              <a:t>) </a:t>
            </a:r>
            <a:r>
              <a:rPr lang="ja-JP" altLang="en-US" dirty="0" smtClean="0"/>
              <a:t>≦ </a:t>
            </a:r>
            <a:r>
              <a:rPr lang="en-US" altLang="ja-JP" dirty="0" smtClean="0"/>
              <a:t>D</a:t>
            </a:r>
            <a:r>
              <a:rPr lang="ja-JP" altLang="en-US" dirty="0" smtClean="0"/>
              <a:t>となる避難所を</a:t>
            </a:r>
            <a:r>
              <a:rPr lang="ja-JP" altLang="en-US" dirty="0"/>
              <a:t>データベース</a:t>
            </a:r>
            <a:r>
              <a:rPr lang="ja-JP" altLang="en-US" dirty="0" smtClean="0"/>
              <a:t>から取得</a:t>
            </a:r>
            <a:endParaRPr lang="en-US" altLang="ja-JP" dirty="0" smtClean="0"/>
          </a:p>
          <a:p>
            <a:pPr marL="457200" lvl="1" indent="0">
              <a:buNone/>
            </a:pPr>
            <a:r>
              <a:rPr lang="ja-JP" altLang="en-US" i="1" dirty="0" smtClean="0">
                <a:latin typeface="Times New Roman" panose="02020603050405020304" pitchFamily="18" charset="0"/>
                <a:cs typeface="Times New Roman" panose="02020603050405020304" pitchFamily="18" charset="0"/>
              </a:rPr>
              <a:t>　　</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3</a:t>
            </a:fld>
            <a:endParaRPr lang="en-US" altLang="ja-JP"/>
          </a:p>
        </p:txBody>
      </p:sp>
      <p:pic>
        <p:nvPicPr>
          <p:cNvPr id="8" name="図 7">
            <a:extLst>
              <a:ext uri="{FF2B5EF4-FFF2-40B4-BE49-F238E27FC236}">
                <a16:creationId xmlns:a16="http://schemas.microsoft.com/office/drawing/2014/main" id="{841FE666-86CD-3A4E-BCA2-6EC84279EB02}"/>
              </a:ext>
            </a:extLst>
          </p:cNvPr>
          <p:cNvPicPr>
            <a:picLocks noChangeAspect="1"/>
          </p:cNvPicPr>
          <p:nvPr/>
        </p:nvPicPr>
        <p:blipFill>
          <a:blip r:embed="rId2"/>
          <a:stretch>
            <a:fillRect/>
          </a:stretch>
        </p:blipFill>
        <p:spPr>
          <a:xfrm>
            <a:off x="6011416" y="2492896"/>
            <a:ext cx="2665040" cy="1872208"/>
          </a:xfrm>
          <a:prstGeom prst="rect">
            <a:avLst/>
          </a:prstGeom>
        </p:spPr>
      </p:pic>
      <p:sp>
        <p:nvSpPr>
          <p:cNvPr id="9" name="円/楕円 9">
            <a:extLst>
              <a:ext uri="{FF2B5EF4-FFF2-40B4-BE49-F238E27FC236}">
                <a16:creationId xmlns:a16="http://schemas.microsoft.com/office/drawing/2014/main" id="{0B4B51F1-D712-F841-B106-9EF96F21C1B6}"/>
              </a:ext>
            </a:extLst>
          </p:cNvPr>
          <p:cNvSpPr/>
          <p:nvPr/>
        </p:nvSpPr>
        <p:spPr>
          <a:xfrm>
            <a:off x="6272721" y="2695777"/>
            <a:ext cx="1689363" cy="1669327"/>
          </a:xfrm>
          <a:prstGeom prst="ellipse">
            <a:avLst/>
          </a:prstGeom>
          <a:solidFill>
            <a:srgbClr val="F9C800">
              <a:alpha val="25882"/>
            </a:srgbClr>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7407815" y="3561134"/>
            <a:ext cx="407484" cy="461665"/>
          </a:xfrm>
          <a:prstGeom prst="rect">
            <a:avLst/>
          </a:prstGeom>
          <a:noFill/>
        </p:spPr>
        <p:txBody>
          <a:bodyPr wrap="none" rtlCol="0">
            <a:spAutoFit/>
          </a:bodyPr>
          <a:lstStyle/>
          <a:p>
            <a:r>
              <a:rPr lang="en-US" altLang="ja-JP" i="1" dirty="0">
                <a:latin typeface="Times New Roman" panose="02020603050405020304" pitchFamily="18" charset="0"/>
                <a:cs typeface="Times New Roman" panose="02020603050405020304" pitchFamily="18" charset="0"/>
              </a:rPr>
              <a:t>D</a:t>
            </a:r>
            <a:endParaRPr kumimoji="1" lang="ja-JP" altLang="en-US" i="1" dirty="0">
              <a:latin typeface="Times New Roman" panose="02020603050405020304" pitchFamily="18" charset="0"/>
              <a:cs typeface="Times New Roman" panose="02020603050405020304" pitchFamily="18" charset="0"/>
            </a:endParaRPr>
          </a:p>
        </p:txBody>
      </p:sp>
      <p:cxnSp>
        <p:nvCxnSpPr>
          <p:cNvPr id="16" name="直線コネクタ 15"/>
          <p:cNvCxnSpPr/>
          <p:nvPr/>
        </p:nvCxnSpPr>
        <p:spPr>
          <a:xfrm flipV="1">
            <a:off x="7281507" y="3530441"/>
            <a:ext cx="680577" cy="6138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8" name="Picture 4" descr="https://2.bp.blogspot.com/-9dUKu2CVEgg/VfS6KXqDqkI/AAAAAAAAxOA/N7W0ofbVlH8/s800/building_koumink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0075" y="2864183"/>
            <a:ext cx="466261" cy="4208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木造校舎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8185" y="3791966"/>
            <a:ext cx="553428" cy="40621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体育館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56376" y="2671869"/>
            <a:ext cx="470261" cy="34916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1.bp.blogspot.com/-XKTafTy2_Bw/UOKDYzJbICI/AAAAAAAAKNY/tTeng5oVcJk/s1600/school.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9775" y="3791966"/>
            <a:ext cx="510493" cy="321589"/>
          </a:xfrm>
          <a:prstGeom prst="rect">
            <a:avLst/>
          </a:prstGeom>
          <a:noFill/>
          <a:extLst>
            <a:ext uri="{909E8E84-426E-40DD-AFC4-6F175D3DCCD1}">
              <a14:hiddenFill xmlns:a14="http://schemas.microsoft.com/office/drawing/2010/main">
                <a:solidFill>
                  <a:srgbClr val="FFFFFF"/>
                </a:solidFill>
              </a14:hiddenFill>
            </a:ext>
          </a:extLst>
        </p:spPr>
      </p:pic>
      <p:pic>
        <p:nvPicPr>
          <p:cNvPr id="22" name="コンテンツ プレースホルダー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bwMode="auto">
          <a:xfrm>
            <a:off x="6876256" y="3284984"/>
            <a:ext cx="477894" cy="5605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31350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チェックインサービス</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にチェックインする</a:t>
            </a:r>
            <a:endParaRPr kumimoji="1" lang="en-US" altLang="ja-JP" dirty="0" smtClean="0"/>
          </a:p>
          <a:p>
            <a:pPr lvl="1"/>
            <a:r>
              <a:rPr kumimoji="1" lang="ja-JP" altLang="en-US" dirty="0" smtClean="0"/>
              <a:t>チェックインエンティティの作成</a:t>
            </a:r>
            <a:endParaRPr kumimoji="1" lang="en-US" altLang="ja-JP" dirty="0" smtClean="0"/>
          </a:p>
          <a:p>
            <a:pPr lvl="2"/>
            <a:r>
              <a:rPr lang="ja-JP" altLang="en-US" dirty="0">
                <a:latin typeface="ＭＳ Ｐゴシック" panose="020B0600070205080204" pitchFamily="50" charset="-128"/>
                <a:ea typeface="ＭＳ Ｐゴシック" panose="020B0600070205080204" pitchFamily="50" charset="-128"/>
              </a:rPr>
              <a:t>避難</a:t>
            </a:r>
            <a:r>
              <a:rPr lang="ja-JP" altLang="en-US" dirty="0" smtClean="0">
                <a:latin typeface="ＭＳ Ｐゴシック" panose="020B0600070205080204" pitchFamily="50" charset="-128"/>
                <a:ea typeface="ＭＳ Ｐゴシック" panose="020B0600070205080204" pitchFamily="50" charset="-128"/>
              </a:rPr>
              <a:t>したユーザ</a:t>
            </a:r>
            <a:r>
              <a:rPr lang="en-US" altLang="ja-JP" dirty="0" smtClean="0">
                <a:ea typeface="ＭＳ Ｐゴシック" panose="020B0600070205080204" pitchFamily="50" charset="-128"/>
              </a:rPr>
              <a:t>A</a:t>
            </a:r>
            <a:r>
              <a:rPr lang="ja-JP" altLang="en-US" dirty="0" err="1" smtClean="0">
                <a:latin typeface="ＭＳ Ｐゴシック" panose="020B0600070205080204" pitchFamily="50" charset="-128"/>
                <a:ea typeface="ＭＳ Ｐゴシック" panose="020B0600070205080204" pitchFamily="50" charset="-128"/>
              </a:rPr>
              <a:t>と避</a:t>
            </a:r>
            <a:r>
              <a:rPr lang="ja-JP" altLang="en-US" dirty="0" smtClean="0">
                <a:latin typeface="ＭＳ Ｐゴシック" panose="020B0600070205080204" pitchFamily="50" charset="-128"/>
                <a:ea typeface="ＭＳ Ｐゴシック" panose="020B0600070205080204" pitchFamily="50" charset="-128"/>
              </a:rPr>
              <a:t>難所</a:t>
            </a:r>
            <a:r>
              <a:rPr lang="en-US" altLang="ja-JP" dirty="0" smtClean="0">
                <a:ea typeface="ＭＳ Ｐゴシック" panose="020B0600070205080204" pitchFamily="50" charset="-128"/>
              </a:rPr>
              <a:t>B</a:t>
            </a:r>
            <a:r>
              <a:rPr lang="ja-JP" altLang="en-US" dirty="0">
                <a:latin typeface="ＭＳ Ｐゴシック" panose="020B0600070205080204" pitchFamily="50" charset="-128"/>
                <a:ea typeface="ＭＳ Ｐゴシック" panose="020B0600070205080204" pitchFamily="50" charset="-128"/>
              </a:rPr>
              <a:t>を</a:t>
            </a:r>
            <a:r>
              <a:rPr lang="ja-JP" altLang="en-US" dirty="0" smtClean="0">
                <a:latin typeface="ＭＳ Ｐゴシック" panose="020B0600070205080204" pitchFamily="50" charset="-128"/>
                <a:ea typeface="ＭＳ Ｐゴシック" panose="020B0600070205080204" pitchFamily="50" charset="-128"/>
              </a:rPr>
              <a:t>関連づける</a:t>
            </a:r>
            <a:endParaRPr lang="en-US" altLang="ja-JP" dirty="0" smtClean="0">
              <a:latin typeface="ＭＳ Ｐゴシック" panose="020B0600070205080204" pitchFamily="50" charset="-128"/>
              <a:ea typeface="ＭＳ Ｐゴシック" panose="020B0600070205080204" pitchFamily="50" charset="-128"/>
            </a:endParaRPr>
          </a:p>
          <a:p>
            <a:pPr lvl="2"/>
            <a:r>
              <a:rPr kumimoji="1" lang="ja-JP" altLang="en-US" dirty="0" smtClean="0"/>
              <a:t>チェックインした時刻</a:t>
            </a:r>
            <a:endParaRPr kumimoji="1" lang="en-US" altLang="ja-JP" dirty="0" smtClean="0"/>
          </a:p>
          <a:p>
            <a:pPr lvl="1"/>
            <a:r>
              <a:rPr lang="ja-JP" altLang="en-US" dirty="0"/>
              <a:t>避難所</a:t>
            </a:r>
            <a:r>
              <a:rPr lang="ja-JP" altLang="en-US" dirty="0" smtClean="0"/>
              <a:t>の</a:t>
            </a:r>
            <a:r>
              <a:rPr lang="ja-JP" altLang="en-US" dirty="0"/>
              <a:t>状態</a:t>
            </a:r>
            <a:r>
              <a:rPr lang="ja-JP" altLang="en-US" dirty="0" smtClean="0"/>
              <a:t>の更新</a:t>
            </a:r>
            <a:endParaRPr lang="en-US" altLang="ja-JP" dirty="0" smtClean="0"/>
          </a:p>
          <a:p>
            <a:pPr lvl="2"/>
            <a:r>
              <a:rPr lang="ja-JP" altLang="en-US" dirty="0" smtClean="0"/>
              <a:t>収容人数の更新</a:t>
            </a:r>
            <a:endParaRPr lang="en-US" altLang="ja-JP" dirty="0" smtClean="0"/>
          </a:p>
          <a:p>
            <a:pPr lvl="2"/>
            <a:r>
              <a:rPr lang="ja-JP" altLang="en-US" dirty="0" smtClean="0"/>
              <a:t>混雑度の更新</a:t>
            </a:r>
            <a:endParaRPr lang="en-US" altLang="ja-JP" dirty="0" smtClean="0"/>
          </a:p>
          <a:p>
            <a:pPr lvl="1"/>
            <a:r>
              <a:rPr kumimoji="1" lang="ja-JP" altLang="en-US" dirty="0"/>
              <a:t>ユーザ</a:t>
            </a:r>
            <a:r>
              <a:rPr kumimoji="1" lang="ja-JP" altLang="en-US" dirty="0" smtClean="0"/>
              <a:t>の</a:t>
            </a:r>
            <a:r>
              <a:rPr kumimoji="1" lang="ja-JP" altLang="en-US" dirty="0"/>
              <a:t>状態</a:t>
            </a:r>
            <a:r>
              <a:rPr kumimoji="1" lang="ja-JP" altLang="en-US" dirty="0" smtClean="0"/>
              <a:t>の更新</a:t>
            </a:r>
            <a:endParaRPr kumimoji="1" lang="en-US" altLang="ja-JP" dirty="0" smtClean="0"/>
          </a:p>
          <a:p>
            <a:pPr lvl="2"/>
            <a:r>
              <a:rPr lang="ja-JP" altLang="en-US" dirty="0" smtClean="0"/>
              <a:t>ユーザの避難状態の更新</a:t>
            </a:r>
            <a:endParaRPr kumimoji="1"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4</a:t>
            </a:fld>
            <a:endParaRPr lang="en-US" altLang="ja-JP"/>
          </a:p>
        </p:txBody>
      </p:sp>
      <p:pic>
        <p:nvPicPr>
          <p:cNvPr id="5" name="コンテンツ プレースホルダー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4067944" y="4507844"/>
            <a:ext cx="1069962" cy="125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4093841" y="5867980"/>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7" name="Picture 2" descr="https://1.bp.blogspot.com/-XKTafTy2_Bw/UOKDYzJbICI/AAAAAAAAKNY/tTeng5oVcJk/s1600/schoo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2885" y="5363317"/>
            <a:ext cx="973404" cy="6132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bp.blogspot.com/-9dUKu2CVEgg/VfS6KXqDqkI/AAAAAAAAxOA/N7W0ofbVlH8/s800/building_kouminka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02083" y="4149080"/>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体育館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22033" y="5229200"/>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94041" y="4221088"/>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6038057" y="6084004"/>
            <a:ext cx="203132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登録済みの避難所</a:t>
            </a:r>
          </a:p>
        </p:txBody>
      </p:sp>
      <p:sp>
        <p:nvSpPr>
          <p:cNvPr id="12" name="テキスト ボックス 11"/>
          <p:cNvSpPr txBox="1"/>
          <p:nvPr/>
        </p:nvSpPr>
        <p:spPr>
          <a:xfrm>
            <a:off x="7095238" y="4859868"/>
            <a:ext cx="1031051"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endParaRPr kumimoji="1" lang="ja-JP" altLang="en-US" sz="1800" dirty="0" smtClean="0">
              <a:latin typeface="+mj-lt"/>
            </a:endParaRPr>
          </a:p>
        </p:txBody>
      </p:sp>
      <p:sp>
        <p:nvSpPr>
          <p:cNvPr id="14" name="角丸四角形 13"/>
          <p:cNvSpPr/>
          <p:nvPr/>
        </p:nvSpPr>
        <p:spPr>
          <a:xfrm>
            <a:off x="6804580" y="1650504"/>
            <a:ext cx="1603572" cy="914400"/>
          </a:xfrm>
          <a:prstGeom prst="round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smtClean="0">
                <a:solidFill>
                  <a:schemeClr val="tx1"/>
                </a:solidFill>
              </a:rPr>
              <a:t>・収容人数</a:t>
            </a:r>
            <a:endParaRPr kumimoji="1" lang="en-US" altLang="ja-JP" sz="1800" dirty="0" smtClean="0">
              <a:solidFill>
                <a:schemeClr val="tx1"/>
              </a:solidFill>
            </a:endParaRPr>
          </a:p>
          <a:p>
            <a:r>
              <a:rPr lang="ja-JP" altLang="en-US" sz="1800" dirty="0" smtClean="0">
                <a:solidFill>
                  <a:schemeClr val="tx1"/>
                </a:solidFill>
              </a:rPr>
              <a:t>・混雑度</a:t>
            </a:r>
            <a:endParaRPr lang="en-US" altLang="ja-JP" sz="1800" dirty="0" smtClean="0">
              <a:solidFill>
                <a:schemeClr val="tx1"/>
              </a:solidFill>
            </a:endParaRPr>
          </a:p>
          <a:p>
            <a:r>
              <a:rPr kumimoji="1" lang="ja-JP" altLang="en-US" sz="1800" dirty="0" smtClean="0">
                <a:solidFill>
                  <a:schemeClr val="tx1"/>
                </a:solidFill>
              </a:rPr>
              <a:t>・</a:t>
            </a:r>
            <a:r>
              <a:rPr lang="en-US" altLang="ja-JP" sz="1800" dirty="0" smtClean="0">
                <a:solidFill>
                  <a:schemeClr val="tx1"/>
                </a:solidFill>
              </a:rPr>
              <a:t>etc.</a:t>
            </a:r>
            <a:endParaRPr kumimoji="1" lang="ja-JP" altLang="en-US" sz="1800" dirty="0">
              <a:solidFill>
                <a:schemeClr val="tx1"/>
              </a:solidFill>
            </a:endParaRPr>
          </a:p>
        </p:txBody>
      </p:sp>
      <p:sp>
        <p:nvSpPr>
          <p:cNvPr id="16" name="テキスト ボックス 15"/>
          <p:cNvSpPr txBox="1"/>
          <p:nvPr/>
        </p:nvSpPr>
        <p:spPr>
          <a:xfrm>
            <a:off x="6736883" y="2627620"/>
            <a:ext cx="1723549"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r>
              <a:rPr kumimoji="1" lang="ja-JP" altLang="en-US" sz="1800" dirty="0" smtClean="0">
                <a:latin typeface="+mj-lt"/>
              </a:rPr>
              <a:t>の状態</a:t>
            </a:r>
          </a:p>
        </p:txBody>
      </p:sp>
      <p:sp>
        <p:nvSpPr>
          <p:cNvPr id="17" name="右矢印 16"/>
          <p:cNvSpPr/>
          <p:nvPr/>
        </p:nvSpPr>
        <p:spPr>
          <a:xfrm rot="20820603">
            <a:off x="5047451" y="4707157"/>
            <a:ext cx="2076761" cy="37251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右矢印 17"/>
          <p:cNvSpPr/>
          <p:nvPr/>
        </p:nvSpPr>
        <p:spPr>
          <a:xfrm rot="16200000">
            <a:off x="7106371" y="3385453"/>
            <a:ext cx="971614" cy="34701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35620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避難所詳細取得サービス</a:t>
            </a:r>
            <a:endParaRPr kumimoji="1" lang="ja-JP" altLang="en-US" dirty="0"/>
          </a:p>
        </p:txBody>
      </p:sp>
      <p:sp>
        <p:nvSpPr>
          <p:cNvPr id="3" name="コンテンツ プレースホルダー 2"/>
          <p:cNvSpPr>
            <a:spLocks noGrp="1"/>
          </p:cNvSpPr>
          <p:nvPr>
            <p:ph idx="1"/>
          </p:nvPr>
        </p:nvSpPr>
        <p:spPr/>
        <p:txBody>
          <a:bodyPr/>
          <a:lstStyle/>
          <a:p>
            <a:r>
              <a:rPr lang="ja-JP" altLang="en-US" dirty="0"/>
              <a:t>各避難所</a:t>
            </a:r>
            <a:r>
              <a:rPr lang="ja-JP" altLang="en-US" dirty="0" smtClean="0"/>
              <a:t>の状態エンティティから混雑度を取得</a:t>
            </a:r>
            <a:endParaRPr lang="en-US" altLang="ja-JP" dirty="0" smtClean="0"/>
          </a:p>
          <a:p>
            <a:pPr lvl="1"/>
            <a:r>
              <a:rPr lang="ja-JP" altLang="en-US" dirty="0"/>
              <a:t>地</a:t>
            </a:r>
            <a:r>
              <a:rPr lang="ja-JP" altLang="en-US" dirty="0" smtClean="0"/>
              <a:t>図</a:t>
            </a:r>
            <a:r>
              <a:rPr lang="ja-JP" altLang="en-US" dirty="0"/>
              <a:t>上</a:t>
            </a:r>
            <a:r>
              <a:rPr lang="ja-JP" altLang="en-US" dirty="0" smtClean="0"/>
              <a:t>で各避難所の混雑状況がわかる</a:t>
            </a:r>
            <a:endParaRPr lang="en-US" altLang="ja-JP" dirty="0" smtClean="0"/>
          </a:p>
          <a:p>
            <a:pPr lvl="1"/>
            <a:r>
              <a:rPr lang="ja-JP" altLang="en-US" dirty="0" smtClean="0"/>
              <a:t>混雑</a:t>
            </a:r>
            <a:r>
              <a:rPr lang="ja-JP" altLang="en-US" dirty="0"/>
              <a:t>状況</a:t>
            </a:r>
            <a:r>
              <a:rPr lang="ja-JP" altLang="en-US" dirty="0" smtClean="0"/>
              <a:t>に応じた色分け</a:t>
            </a:r>
            <a:endParaRPr lang="en-US" altLang="ja-JP" dirty="0"/>
          </a:p>
          <a:p>
            <a:r>
              <a:rPr lang="ja-JP" altLang="en-US" dirty="0" smtClean="0"/>
              <a:t>リアルタイム</a:t>
            </a:r>
            <a:r>
              <a:rPr lang="ja-JP" altLang="en-US" dirty="0"/>
              <a:t>な</a:t>
            </a:r>
            <a:r>
              <a:rPr lang="ja-JP" altLang="en-US" dirty="0" smtClean="0"/>
              <a:t>各避難所の状態を取得</a:t>
            </a:r>
            <a:endParaRPr lang="en-US" altLang="ja-JP" dirty="0" smtClean="0"/>
          </a:p>
          <a:p>
            <a:pPr lvl="1"/>
            <a:r>
              <a:rPr lang="ja-JP" altLang="en-US" dirty="0" smtClean="0"/>
              <a:t>他</a:t>
            </a:r>
            <a:r>
              <a:rPr lang="ja-JP" altLang="en-US" dirty="0"/>
              <a:t>ユーザ</a:t>
            </a:r>
            <a:r>
              <a:rPr lang="ja-JP" altLang="en-US" dirty="0" smtClean="0"/>
              <a:t>の避難により更新された混雑状況も反映</a:t>
            </a:r>
            <a:endParaRPr lang="en-US" altLang="ja-JP" dirty="0" smtClean="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5</a:t>
            </a:fld>
            <a:endParaRPr lang="en-US" altLang="ja-JP" dirty="0"/>
          </a:p>
        </p:txBody>
      </p:sp>
      <p:pic>
        <p:nvPicPr>
          <p:cNvPr id="7" name="Picture 4" descr="https://2.bp.blogspot.com/-9dUKu2CVEgg/VfS6KXqDqkI/AAAAAAAAxOA/N7W0ofbVlH8/s800/building_kouminka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7609" y="4885118"/>
            <a:ext cx="780190" cy="70412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3752662" y="5795972"/>
            <a:ext cx="1031051"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endParaRPr kumimoji="1" lang="ja-JP" altLang="en-US" sz="1800" dirty="0" smtClean="0">
              <a:latin typeface="+mj-lt"/>
            </a:endParaRPr>
          </a:p>
        </p:txBody>
      </p:sp>
      <p:sp>
        <p:nvSpPr>
          <p:cNvPr id="10" name="角丸四角形 9"/>
          <p:cNvSpPr/>
          <p:nvPr/>
        </p:nvSpPr>
        <p:spPr>
          <a:xfrm>
            <a:off x="7087969" y="4818856"/>
            <a:ext cx="1603572" cy="914400"/>
          </a:xfrm>
          <a:prstGeom prst="roundRect">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smtClean="0">
                <a:solidFill>
                  <a:schemeClr val="tx1"/>
                </a:solidFill>
              </a:rPr>
              <a:t>・収容人数</a:t>
            </a:r>
            <a:endParaRPr kumimoji="1" lang="en-US" altLang="ja-JP" sz="1800" dirty="0" smtClean="0">
              <a:solidFill>
                <a:schemeClr val="tx1"/>
              </a:solidFill>
            </a:endParaRPr>
          </a:p>
          <a:p>
            <a:r>
              <a:rPr lang="ja-JP" altLang="en-US" sz="1800" dirty="0" smtClean="0">
                <a:solidFill>
                  <a:schemeClr val="tx1"/>
                </a:solidFill>
              </a:rPr>
              <a:t>・混雑度</a:t>
            </a:r>
            <a:endParaRPr lang="en-US" altLang="ja-JP" sz="1800" dirty="0" smtClean="0">
              <a:solidFill>
                <a:schemeClr val="tx1"/>
              </a:solidFill>
            </a:endParaRPr>
          </a:p>
          <a:p>
            <a:r>
              <a:rPr kumimoji="1" lang="ja-JP" altLang="en-US" sz="1800" dirty="0" smtClean="0">
                <a:solidFill>
                  <a:schemeClr val="tx1"/>
                </a:solidFill>
              </a:rPr>
              <a:t>・</a:t>
            </a:r>
            <a:r>
              <a:rPr lang="en-US" altLang="ja-JP" sz="1800" dirty="0" smtClean="0">
                <a:solidFill>
                  <a:schemeClr val="tx1"/>
                </a:solidFill>
              </a:rPr>
              <a:t>etc.</a:t>
            </a:r>
            <a:endParaRPr kumimoji="1" lang="ja-JP" altLang="en-US" sz="1800" dirty="0">
              <a:solidFill>
                <a:schemeClr val="tx1"/>
              </a:solidFill>
            </a:endParaRPr>
          </a:p>
        </p:txBody>
      </p:sp>
      <p:pic>
        <p:nvPicPr>
          <p:cNvPr id="11" name="コンテンツ プレースホルダー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753716" y="4727619"/>
            <a:ext cx="789637" cy="926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テキスト ボックス 11"/>
          <p:cNvSpPr txBox="1"/>
          <p:nvPr/>
        </p:nvSpPr>
        <p:spPr>
          <a:xfrm>
            <a:off x="683568" y="5795972"/>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sp>
        <p:nvSpPr>
          <p:cNvPr id="13" name="右矢印 12"/>
          <p:cNvSpPr/>
          <p:nvPr/>
        </p:nvSpPr>
        <p:spPr>
          <a:xfrm>
            <a:off x="1835696" y="4893959"/>
            <a:ext cx="1658928" cy="26323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p:cNvSpPr txBox="1"/>
          <p:nvPr/>
        </p:nvSpPr>
        <p:spPr>
          <a:xfrm>
            <a:off x="1485830" y="4548671"/>
            <a:ext cx="2300630" cy="338554"/>
          </a:xfrm>
          <a:prstGeom prst="rect">
            <a:avLst/>
          </a:prstGeom>
          <a:noFill/>
        </p:spPr>
        <p:txBody>
          <a:bodyPr wrap="none" rtlCol="0">
            <a:spAutoFit/>
          </a:bodyPr>
          <a:lstStyle/>
          <a:p>
            <a:r>
              <a:rPr lang="ja-JP" altLang="en-US" sz="1600" dirty="0">
                <a:latin typeface="+mj-lt"/>
              </a:rPr>
              <a:t>状態</a:t>
            </a:r>
            <a:r>
              <a:rPr kumimoji="1" lang="ja-JP" altLang="en-US" sz="1600" dirty="0" smtClean="0">
                <a:latin typeface="+mj-lt"/>
              </a:rPr>
              <a:t>を見る，チェックイン</a:t>
            </a:r>
          </a:p>
        </p:txBody>
      </p:sp>
      <p:sp>
        <p:nvSpPr>
          <p:cNvPr id="15" name="右矢印 14"/>
          <p:cNvSpPr/>
          <p:nvPr/>
        </p:nvSpPr>
        <p:spPr>
          <a:xfrm>
            <a:off x="5090586" y="4907609"/>
            <a:ext cx="1658928" cy="26323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右矢印 15"/>
          <p:cNvSpPr/>
          <p:nvPr/>
        </p:nvSpPr>
        <p:spPr>
          <a:xfrm rot="10800000">
            <a:off x="1828641" y="5253999"/>
            <a:ext cx="1658928" cy="26323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p:cNvSpPr txBox="1"/>
          <p:nvPr/>
        </p:nvSpPr>
        <p:spPr>
          <a:xfrm>
            <a:off x="2047409" y="5538718"/>
            <a:ext cx="1181734" cy="338554"/>
          </a:xfrm>
          <a:prstGeom prst="rect">
            <a:avLst/>
          </a:prstGeom>
          <a:noFill/>
        </p:spPr>
        <p:txBody>
          <a:bodyPr wrap="none" rtlCol="0">
            <a:spAutoFit/>
          </a:bodyPr>
          <a:lstStyle/>
          <a:p>
            <a:r>
              <a:rPr lang="ja-JP" altLang="en-US" sz="1600" dirty="0">
                <a:latin typeface="+mj-lt"/>
              </a:rPr>
              <a:t>状態</a:t>
            </a:r>
            <a:r>
              <a:rPr kumimoji="1" lang="ja-JP" altLang="en-US" sz="1600" dirty="0" smtClean="0">
                <a:latin typeface="+mj-lt"/>
              </a:rPr>
              <a:t>を表示</a:t>
            </a:r>
          </a:p>
        </p:txBody>
      </p:sp>
      <p:sp>
        <p:nvSpPr>
          <p:cNvPr id="18" name="テキスト ボックス 17"/>
          <p:cNvSpPr txBox="1"/>
          <p:nvPr/>
        </p:nvSpPr>
        <p:spPr>
          <a:xfrm>
            <a:off x="4700904" y="4581128"/>
            <a:ext cx="2315057" cy="338554"/>
          </a:xfrm>
          <a:prstGeom prst="rect">
            <a:avLst/>
          </a:prstGeom>
          <a:noFill/>
        </p:spPr>
        <p:txBody>
          <a:bodyPr wrap="none" rtlCol="0">
            <a:spAutoFit/>
          </a:bodyPr>
          <a:lstStyle/>
          <a:p>
            <a:r>
              <a:rPr lang="ja-JP" altLang="en-US" sz="1600" dirty="0">
                <a:latin typeface="+mj-lt"/>
              </a:rPr>
              <a:t>状態</a:t>
            </a:r>
            <a:r>
              <a:rPr lang="ja-JP" altLang="en-US" sz="1600" dirty="0" smtClean="0">
                <a:latin typeface="+mj-lt"/>
              </a:rPr>
              <a:t>を更新，状態を取得</a:t>
            </a:r>
            <a:endParaRPr kumimoji="1" lang="ja-JP" altLang="en-US" sz="1600" dirty="0" smtClean="0">
              <a:latin typeface="+mj-lt"/>
            </a:endParaRPr>
          </a:p>
        </p:txBody>
      </p:sp>
      <p:sp>
        <p:nvSpPr>
          <p:cNvPr id="19" name="右矢印 18"/>
          <p:cNvSpPr/>
          <p:nvPr/>
        </p:nvSpPr>
        <p:spPr>
          <a:xfrm rot="10800000">
            <a:off x="5090586" y="5279773"/>
            <a:ext cx="1658928" cy="26323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5357277" y="5538894"/>
            <a:ext cx="1173719" cy="338554"/>
          </a:xfrm>
          <a:prstGeom prst="rect">
            <a:avLst/>
          </a:prstGeom>
          <a:noFill/>
        </p:spPr>
        <p:txBody>
          <a:bodyPr wrap="none" rtlCol="0">
            <a:spAutoFit/>
          </a:bodyPr>
          <a:lstStyle/>
          <a:p>
            <a:r>
              <a:rPr lang="ja-JP" altLang="en-US" sz="1600" dirty="0">
                <a:latin typeface="+mj-lt"/>
              </a:rPr>
              <a:t>状態</a:t>
            </a:r>
            <a:r>
              <a:rPr kumimoji="1" lang="ja-JP" altLang="en-US" sz="1600" dirty="0" smtClean="0">
                <a:latin typeface="+mj-lt"/>
              </a:rPr>
              <a:t>を返す</a:t>
            </a:r>
          </a:p>
        </p:txBody>
      </p:sp>
      <p:sp>
        <p:nvSpPr>
          <p:cNvPr id="21" name="テキスト ボックス 20"/>
          <p:cNvSpPr txBox="1"/>
          <p:nvPr/>
        </p:nvSpPr>
        <p:spPr>
          <a:xfrm>
            <a:off x="7020272" y="5795972"/>
            <a:ext cx="1723549"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r>
              <a:rPr kumimoji="1" lang="ja-JP" altLang="en-US" sz="1800" dirty="0" smtClean="0">
                <a:latin typeface="+mj-lt"/>
              </a:rPr>
              <a:t>の状態</a:t>
            </a:r>
          </a:p>
        </p:txBody>
      </p:sp>
    </p:spTree>
    <p:extLst>
      <p:ext uri="{BB962C8B-B14F-4D97-AF65-F5344CB8AC3E}">
        <p14:creationId xmlns:p14="http://schemas.microsoft.com/office/powerpoint/2010/main" val="22529969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サービスの流れ</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ユーザ</a:t>
            </a:r>
            <a:r>
              <a:rPr kumimoji="1" lang="en-US" altLang="ja-JP" dirty="0" smtClean="0"/>
              <a:t>A</a:t>
            </a:r>
            <a:r>
              <a:rPr kumimoji="1" lang="ja-JP" altLang="en-US" dirty="0" err="1" smtClean="0"/>
              <a:t>が避</a:t>
            </a:r>
            <a:r>
              <a:rPr kumimoji="1" lang="ja-JP" altLang="en-US" dirty="0" smtClean="0"/>
              <a:t>難所</a:t>
            </a:r>
            <a:r>
              <a:rPr kumimoji="1" lang="en-US" altLang="ja-JP" dirty="0" smtClean="0"/>
              <a:t>B</a:t>
            </a:r>
            <a:r>
              <a:rPr kumimoji="1" lang="ja-JP" altLang="en-US" dirty="0" smtClean="0"/>
              <a:t>にチェックインした場合</a:t>
            </a:r>
            <a:endParaRPr kumimoji="1" lang="en-US" altLang="ja-JP" dirty="0" smtClean="0"/>
          </a:p>
          <a:p>
            <a:pPr lvl="1"/>
            <a:r>
              <a:rPr lang="ja-JP" altLang="en-US" dirty="0"/>
              <a:t>さっきのユーザ室谷が検索→チェックインするとどうなる</a:t>
            </a:r>
            <a:r>
              <a:rPr lang="ja-JP" altLang="en-US" dirty="0" smtClean="0"/>
              <a:t>か</a:t>
            </a:r>
            <a:endParaRPr lang="en-US" altLang="ja-JP" dirty="0" smtClean="0"/>
          </a:p>
          <a:p>
            <a:pPr lvl="1"/>
            <a:r>
              <a:rPr lang="ja-JP" altLang="en-US" dirty="0"/>
              <a:t>他のユーザも避難してくると，リアルタイムな混雑状況を可視化</a:t>
            </a:r>
            <a:r>
              <a:rPr lang="ja-JP" altLang="en-US" dirty="0" smtClean="0"/>
              <a:t>した避難所マップができる</a:t>
            </a:r>
            <a:r>
              <a:rPr lang="ja-JP" altLang="en-US" dirty="0"/>
              <a:t/>
            </a:r>
            <a:br>
              <a:rPr lang="ja-JP" altLang="en-US" dirty="0"/>
            </a:b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6</a:t>
            </a:fld>
            <a:endParaRPr lang="en-US" altLang="ja-JP"/>
          </a:p>
        </p:txBody>
      </p:sp>
      <p:pic>
        <p:nvPicPr>
          <p:cNvPr id="5" name="コンテンツ プレースホルダー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2699792" y="4651860"/>
            <a:ext cx="1069962" cy="125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2725689" y="6011996"/>
            <a:ext cx="1003801"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ユーザ</a:t>
            </a:r>
            <a:r>
              <a:rPr lang="en-US" altLang="ja-JP" sz="1800" dirty="0">
                <a:latin typeface="+mn-lt"/>
                <a:ea typeface="ＭＳ Ｐゴシック" panose="020B0600070205080204" pitchFamily="50" charset="-128"/>
              </a:rPr>
              <a:t>A</a:t>
            </a:r>
            <a:endParaRPr kumimoji="1" lang="ja-JP" altLang="en-US" sz="1800" dirty="0" smtClean="0">
              <a:latin typeface="+mn-lt"/>
              <a:ea typeface="ＭＳ Ｐゴシック" panose="020B0600070205080204" pitchFamily="50" charset="-128"/>
            </a:endParaRPr>
          </a:p>
        </p:txBody>
      </p:sp>
      <p:pic>
        <p:nvPicPr>
          <p:cNvPr id="7" name="Picture 2" descr="https://1.bp.blogspot.com/-XKTafTy2_Bw/UOKDYzJbICI/AAAAAAAAKNY/tTeng5oVcJk/s1600/schoo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87028" y="5579341"/>
            <a:ext cx="973404" cy="6132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2.bp.blogspot.com/-9dUKu2CVEgg/VfS6KXqDqkI/AAAAAAAAxOA/N7W0ofbVlH8/s800/building_kouminka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6226" y="4365104"/>
            <a:ext cx="780190" cy="704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体育館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6176" y="5445224"/>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8184" y="4437112"/>
            <a:ext cx="986058" cy="72376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p:cNvSpPr txBox="1"/>
          <p:nvPr/>
        </p:nvSpPr>
        <p:spPr>
          <a:xfrm>
            <a:off x="6372200" y="6300028"/>
            <a:ext cx="2031325" cy="369332"/>
          </a:xfrm>
          <a:prstGeom prst="rect">
            <a:avLst/>
          </a:prstGeom>
          <a:noFill/>
        </p:spPr>
        <p:txBody>
          <a:bodyPr wrap="none" rtlCol="0">
            <a:spAutoFit/>
          </a:bodyPr>
          <a:lstStyle/>
          <a:p>
            <a:r>
              <a:rPr kumimoji="1" lang="ja-JP" altLang="en-US" sz="1800" dirty="0" smtClean="0">
                <a:latin typeface="ＭＳ Ｐゴシック" panose="020B0600070205080204" pitchFamily="50" charset="-128"/>
                <a:ea typeface="ＭＳ Ｐゴシック" panose="020B0600070205080204" pitchFamily="50" charset="-128"/>
              </a:rPr>
              <a:t>登録済みの避難所</a:t>
            </a:r>
          </a:p>
        </p:txBody>
      </p:sp>
      <p:sp>
        <p:nvSpPr>
          <p:cNvPr id="12" name="テキスト ボックス 11"/>
          <p:cNvSpPr txBox="1"/>
          <p:nvPr/>
        </p:nvSpPr>
        <p:spPr>
          <a:xfrm>
            <a:off x="7429381" y="5075892"/>
            <a:ext cx="1031051" cy="369332"/>
          </a:xfrm>
          <a:prstGeom prst="rect">
            <a:avLst/>
          </a:prstGeom>
          <a:noFill/>
        </p:spPr>
        <p:txBody>
          <a:bodyPr wrap="none" rtlCol="0">
            <a:spAutoFit/>
          </a:bodyPr>
          <a:lstStyle/>
          <a:p>
            <a:r>
              <a:rPr kumimoji="1" lang="ja-JP" altLang="en-US" sz="1800" dirty="0" smtClean="0">
                <a:latin typeface="+mj-lt"/>
              </a:rPr>
              <a:t>避難所</a:t>
            </a:r>
            <a:r>
              <a:rPr kumimoji="1" lang="en-US" altLang="ja-JP" sz="1800" dirty="0" smtClean="0">
                <a:latin typeface="+mj-lt"/>
              </a:rPr>
              <a:t>B</a:t>
            </a:r>
            <a:endParaRPr kumimoji="1" lang="ja-JP" altLang="en-US" sz="1800" dirty="0" smtClean="0">
              <a:latin typeface="+mj-lt"/>
            </a:endParaRPr>
          </a:p>
        </p:txBody>
      </p:sp>
      <p:sp>
        <p:nvSpPr>
          <p:cNvPr id="13" name="角丸四角形 12"/>
          <p:cNvSpPr/>
          <p:nvPr/>
        </p:nvSpPr>
        <p:spPr>
          <a:xfrm>
            <a:off x="3995936" y="2754894"/>
            <a:ext cx="1603572" cy="914400"/>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800" dirty="0" smtClean="0">
                <a:solidFill>
                  <a:schemeClr val="tx1"/>
                </a:solidFill>
              </a:rPr>
              <a:t>・ユーザ</a:t>
            </a:r>
            <a:r>
              <a:rPr kumimoji="1" lang="en-US" altLang="ja-JP" sz="1800" dirty="0" smtClean="0">
                <a:solidFill>
                  <a:schemeClr val="tx1"/>
                </a:solidFill>
              </a:rPr>
              <a:t>A</a:t>
            </a:r>
          </a:p>
          <a:p>
            <a:r>
              <a:rPr lang="ja-JP" altLang="en-US" sz="1800" dirty="0" smtClean="0">
                <a:solidFill>
                  <a:schemeClr val="tx1"/>
                </a:solidFill>
              </a:rPr>
              <a:t>・避難所</a:t>
            </a:r>
            <a:r>
              <a:rPr lang="en-US" altLang="ja-JP" sz="1800" dirty="0" smtClean="0">
                <a:solidFill>
                  <a:schemeClr val="tx1"/>
                </a:solidFill>
              </a:rPr>
              <a:t>B</a:t>
            </a:r>
          </a:p>
          <a:p>
            <a:r>
              <a:rPr kumimoji="1" lang="ja-JP" altLang="en-US" sz="1800" dirty="0" smtClean="0">
                <a:solidFill>
                  <a:schemeClr val="tx1"/>
                </a:solidFill>
              </a:rPr>
              <a:t>・</a:t>
            </a:r>
            <a:r>
              <a:rPr kumimoji="1" lang="en-US" altLang="ja-JP" sz="1800" dirty="0" smtClean="0">
                <a:solidFill>
                  <a:schemeClr val="tx1"/>
                </a:solidFill>
              </a:rPr>
              <a:t>etc.</a:t>
            </a:r>
            <a:endParaRPr kumimoji="1" lang="ja-JP" altLang="en-US" sz="1800" dirty="0">
              <a:solidFill>
                <a:schemeClr val="tx1"/>
              </a:solidFill>
            </a:endParaRPr>
          </a:p>
        </p:txBody>
      </p:sp>
      <p:sp>
        <p:nvSpPr>
          <p:cNvPr id="14" name="テキスト ボックス 13"/>
          <p:cNvSpPr txBox="1"/>
          <p:nvPr/>
        </p:nvSpPr>
        <p:spPr>
          <a:xfrm>
            <a:off x="3583287" y="2315386"/>
            <a:ext cx="2428870" cy="369332"/>
          </a:xfrm>
          <a:prstGeom prst="rect">
            <a:avLst/>
          </a:prstGeom>
          <a:noFill/>
        </p:spPr>
        <p:txBody>
          <a:bodyPr wrap="none" rtlCol="0">
            <a:spAutoFit/>
          </a:bodyPr>
          <a:lstStyle/>
          <a:p>
            <a:r>
              <a:rPr lang="ja-JP" altLang="en-US" sz="1800" b="1" dirty="0" smtClean="0">
                <a:latin typeface="ＭＳ Ｐゴシック" panose="020B0600070205080204" pitchFamily="50" charset="-128"/>
                <a:ea typeface="ＭＳ Ｐゴシック" panose="020B0600070205080204" pitchFamily="50" charset="-128"/>
              </a:rPr>
              <a:t>チェックイン</a:t>
            </a:r>
            <a:r>
              <a:rPr lang="ja-JP" altLang="en-US" sz="1800" b="1" dirty="0">
                <a:latin typeface="ＭＳ Ｐゴシック" panose="020B0600070205080204" pitchFamily="50" charset="-128"/>
                <a:ea typeface="ＭＳ Ｐゴシック" panose="020B0600070205080204" pitchFamily="50" charset="-128"/>
              </a:rPr>
              <a:t>エンティティ</a:t>
            </a:r>
            <a:endParaRPr kumimoji="1" lang="ja-JP" altLang="en-US" sz="1800" b="1" dirty="0" smtClean="0">
              <a:latin typeface="+mn-lt"/>
              <a:ea typeface="ＭＳ Ｐゴシック" panose="020B0600070205080204" pitchFamily="50" charset="-128"/>
            </a:endParaRPr>
          </a:p>
        </p:txBody>
      </p:sp>
      <p:sp>
        <p:nvSpPr>
          <p:cNvPr id="15" name="右矢印 14"/>
          <p:cNvSpPr/>
          <p:nvPr/>
        </p:nvSpPr>
        <p:spPr>
          <a:xfrm rot="21107121">
            <a:off x="3964909" y="4883710"/>
            <a:ext cx="3506755" cy="41000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4421594" y="4592199"/>
            <a:ext cx="1314784" cy="369332"/>
          </a:xfrm>
          <a:prstGeom prst="rect">
            <a:avLst/>
          </a:prstGeom>
          <a:noFill/>
        </p:spPr>
        <p:txBody>
          <a:bodyPr wrap="none" rtlCol="0">
            <a:spAutoFit/>
          </a:bodyPr>
          <a:lstStyle/>
          <a:p>
            <a:r>
              <a:rPr lang="ja-JP" altLang="en-US" sz="1800" b="1" dirty="0">
                <a:latin typeface="ＭＳ Ｐゴシック" panose="020B0600070205080204" pitchFamily="50" charset="-128"/>
                <a:ea typeface="ＭＳ Ｐゴシック" panose="020B0600070205080204" pitchFamily="50" charset="-128"/>
              </a:rPr>
              <a:t>チェックイン</a:t>
            </a:r>
            <a:endParaRPr kumimoji="1" lang="ja-JP" altLang="en-US" sz="1800" b="1" dirty="0" smtClean="0">
              <a:latin typeface="+mn-lt"/>
              <a:ea typeface="ＭＳ Ｐゴシック" panose="020B0600070205080204" pitchFamily="50" charset="-128"/>
            </a:endParaRPr>
          </a:p>
        </p:txBody>
      </p:sp>
      <p:sp>
        <p:nvSpPr>
          <p:cNvPr id="20" name="右矢印 19"/>
          <p:cNvSpPr/>
          <p:nvPr/>
        </p:nvSpPr>
        <p:spPr>
          <a:xfrm rot="18058868">
            <a:off x="3394854" y="4100532"/>
            <a:ext cx="960773" cy="35307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右矢印 20"/>
          <p:cNvSpPr/>
          <p:nvPr/>
        </p:nvSpPr>
        <p:spPr>
          <a:xfrm rot="7299458">
            <a:off x="2965434" y="3921240"/>
            <a:ext cx="960773" cy="353073"/>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1596610">
            <a:off x="5801297" y="3787035"/>
            <a:ext cx="1692114" cy="3535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右矢印 23"/>
          <p:cNvSpPr/>
          <p:nvPr/>
        </p:nvSpPr>
        <p:spPr>
          <a:xfrm rot="12417001">
            <a:off x="5962633" y="3405549"/>
            <a:ext cx="1692114" cy="353518"/>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743918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利用した技術</a:t>
            </a:r>
            <a:endParaRPr kumimoji="1" lang="en-US" altLang="ja-JP" dirty="0" smtClean="0"/>
          </a:p>
          <a:p>
            <a:pPr lvl="1"/>
            <a:r>
              <a:rPr lang="ja-JP" altLang="en-US" dirty="0" smtClean="0"/>
              <a:t>サーバ開発言語</a:t>
            </a:r>
            <a:r>
              <a:rPr lang="ja-JP" altLang="en-US" dirty="0"/>
              <a:t>：</a:t>
            </a:r>
            <a:r>
              <a:rPr lang="en-US" altLang="ja-JP" dirty="0" smtClean="0"/>
              <a:t>Java</a:t>
            </a:r>
          </a:p>
          <a:p>
            <a:pPr lvl="1"/>
            <a:r>
              <a:rPr kumimoji="1" lang="ja-JP" altLang="en-US" dirty="0" smtClean="0"/>
              <a:t>アプリケーションフレームワーク</a:t>
            </a:r>
            <a:r>
              <a:rPr lang="ja-JP" altLang="en-US" dirty="0"/>
              <a:t>：</a:t>
            </a:r>
            <a:r>
              <a:rPr kumimoji="1" lang="en-US" altLang="ja-JP" dirty="0" smtClean="0"/>
              <a:t>Spring Boot</a:t>
            </a:r>
          </a:p>
          <a:p>
            <a:pPr lvl="1"/>
            <a:r>
              <a:rPr lang="ja-JP" altLang="en-US" dirty="0" smtClean="0"/>
              <a:t>データベース：</a:t>
            </a:r>
            <a:r>
              <a:rPr lang="en-US" altLang="ja-JP" dirty="0" smtClean="0"/>
              <a:t>MySQL 8.0.20</a:t>
            </a:r>
          </a:p>
          <a:p>
            <a:pPr lvl="1"/>
            <a:r>
              <a:rPr kumimoji="1" lang="en-US" altLang="ja-JP" dirty="0" smtClean="0"/>
              <a:t>Web</a:t>
            </a:r>
            <a:r>
              <a:rPr kumimoji="1" lang="ja-JP" altLang="en-US" dirty="0" smtClean="0"/>
              <a:t>サーバ：</a:t>
            </a:r>
            <a:r>
              <a:rPr kumimoji="1" lang="en-US" altLang="ja-JP" dirty="0" smtClean="0"/>
              <a:t>Apache</a:t>
            </a:r>
            <a:r>
              <a:rPr kumimoji="1" lang="ja-JP" altLang="en-US" dirty="0" smtClean="0"/>
              <a:t> </a:t>
            </a:r>
            <a:r>
              <a:rPr kumimoji="1" lang="en-US" altLang="ja-JP" dirty="0" smtClean="0"/>
              <a:t>Tomcat 9.0</a:t>
            </a:r>
          </a:p>
          <a:p>
            <a:pPr lvl="1"/>
            <a:r>
              <a:rPr lang="ja-JP" altLang="en-US" dirty="0" smtClean="0"/>
              <a:t>クライアント開発言語：</a:t>
            </a:r>
            <a:r>
              <a:rPr lang="en-US" altLang="ja-JP" dirty="0" smtClean="0"/>
              <a:t>HTML5</a:t>
            </a:r>
            <a:r>
              <a:rPr lang="ja-JP" altLang="en-US" dirty="0" err="1" smtClean="0"/>
              <a:t>，</a:t>
            </a:r>
            <a:r>
              <a:rPr lang="en-US" altLang="ja-JP" dirty="0" smtClean="0"/>
              <a:t>JavaScript</a:t>
            </a:r>
          </a:p>
          <a:p>
            <a:pPr lvl="1"/>
            <a:r>
              <a:rPr kumimoji="1" lang="en-US" altLang="ja-JP" dirty="0" smtClean="0"/>
              <a:t>CSS</a:t>
            </a:r>
            <a:r>
              <a:rPr kumimoji="1" lang="ja-JP" altLang="en-US" dirty="0" smtClean="0"/>
              <a:t>ライブラリ：</a:t>
            </a:r>
            <a:r>
              <a:rPr kumimoji="1" lang="en-US" altLang="ja-JP" dirty="0" smtClean="0"/>
              <a:t>BootStrap4</a:t>
            </a:r>
          </a:p>
          <a:p>
            <a:pPr marL="457200" lvl="1" indent="0">
              <a:buNone/>
            </a:pPr>
            <a:endParaRPr kumimoji="1" lang="en-US" altLang="ja-JP" dirty="0" smtClean="0"/>
          </a:p>
          <a:p>
            <a:r>
              <a:rPr lang="ja-JP" altLang="en-US" dirty="0"/>
              <a:t>利用</a:t>
            </a:r>
            <a:r>
              <a:rPr lang="ja-JP" altLang="en-US" dirty="0" smtClean="0"/>
              <a:t>したオープンデータ</a:t>
            </a:r>
            <a:endParaRPr lang="en-US" altLang="ja-JP" dirty="0" smtClean="0"/>
          </a:p>
          <a:p>
            <a:pPr lvl="1"/>
            <a:r>
              <a:rPr kumimoji="1" lang="ja-JP" altLang="en-US" dirty="0" smtClean="0"/>
              <a:t>神戸市指定緊急避難所</a:t>
            </a:r>
            <a:r>
              <a:rPr kumimoji="1" lang="en-US" altLang="ja-JP" dirty="0" smtClean="0"/>
              <a:t>335</a:t>
            </a:r>
            <a:r>
              <a:rPr kumimoji="1" lang="ja-JP" altLang="en-US" dirty="0" smtClean="0"/>
              <a:t>件</a:t>
            </a:r>
            <a:endParaRPr kumimoji="1" lang="en-US" altLang="ja-JP" dirty="0" smtClean="0"/>
          </a:p>
          <a:p>
            <a:pPr lvl="1"/>
            <a:r>
              <a:rPr kumimoji="1" lang="ja-JP" altLang="en-US" dirty="0" smtClean="0"/>
              <a:t>姫路市指定避難所</a:t>
            </a:r>
            <a:r>
              <a:rPr kumimoji="1" lang="en-US" altLang="ja-JP" dirty="0" smtClean="0"/>
              <a:t>255</a:t>
            </a:r>
            <a:r>
              <a:rPr kumimoji="1" lang="ja-JP" altLang="en-US" dirty="0" smtClean="0"/>
              <a:t>件</a:t>
            </a:r>
            <a:endParaRPr kumimoji="1" lang="en-US" altLang="ja-JP" dirty="0" smtClean="0"/>
          </a:p>
          <a:p>
            <a:pPr marL="457200" lvl="1" indent="0">
              <a:buNone/>
            </a:pP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7</a:t>
            </a:fld>
            <a:endParaRPr lang="en-US" altLang="ja-JP"/>
          </a:p>
        </p:txBody>
      </p:sp>
    </p:spTree>
    <p:extLst>
      <p:ext uri="{BB962C8B-B14F-4D97-AF65-F5344CB8AC3E}">
        <p14:creationId xmlns:p14="http://schemas.microsoft.com/office/powerpoint/2010/main" val="877280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登録画面，ログイン画面</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8</a:t>
            </a:fld>
            <a:endParaRPr lang="en-US" altLang="ja-JP"/>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700808"/>
            <a:ext cx="3024336" cy="4647028"/>
          </a:xfrm>
          <a:prstGeom prst="rect">
            <a:avLst/>
          </a:prstGeom>
          <a:ln w="12700">
            <a:solidFill>
              <a:schemeClr val="tx1"/>
            </a:solidFill>
          </a:ln>
        </p:spPr>
      </p:pic>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592" y="1700808"/>
            <a:ext cx="3506824" cy="4464939"/>
          </a:xfrm>
          <a:prstGeom prst="rect">
            <a:avLst/>
          </a:prstGeom>
          <a:ln w="12700">
            <a:solidFill>
              <a:schemeClr val="tx1"/>
            </a:solidFill>
          </a:ln>
        </p:spPr>
      </p:pic>
    </p:spTree>
    <p:extLst>
      <p:ext uri="{BB962C8B-B14F-4D97-AF65-F5344CB8AC3E}">
        <p14:creationId xmlns:p14="http://schemas.microsoft.com/office/powerpoint/2010/main" val="2436342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プロトタイプ実装</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検索画面，チェックイン</a:t>
            </a:r>
            <a:endParaRPr kumimoji="1" lang="ja-JP" altLang="en-US"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9</a:t>
            </a:fld>
            <a:endParaRPr lang="en-US" altLang="ja-JP"/>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733874"/>
            <a:ext cx="3786659" cy="4573710"/>
          </a:xfrm>
          <a:prstGeom prst="rect">
            <a:avLst/>
          </a:prstGeom>
          <a:ln w="12700">
            <a:solidFill>
              <a:schemeClr val="tx1"/>
            </a:solidFill>
          </a:ln>
        </p:spPr>
      </p:pic>
      <p:pic>
        <p:nvPicPr>
          <p:cNvPr id="6" name="図 5"/>
          <p:cNvPicPr>
            <a:picLocks noChangeAspect="1"/>
          </p:cNvPicPr>
          <p:nvPr/>
        </p:nvPicPr>
        <p:blipFill rotWithShape="1">
          <a:blip r:embed="rId3" cstate="print">
            <a:extLst>
              <a:ext uri="{28A0092B-C50C-407E-A947-70E740481C1C}">
                <a14:useLocalDpi xmlns:a14="http://schemas.microsoft.com/office/drawing/2010/main" val="0"/>
              </a:ext>
            </a:extLst>
          </a:blip>
          <a:srcRect l="2090" r="648"/>
          <a:stretch/>
        </p:blipFill>
        <p:spPr>
          <a:xfrm>
            <a:off x="5004048" y="1733874"/>
            <a:ext cx="3528392" cy="4605219"/>
          </a:xfrm>
          <a:prstGeom prst="rect">
            <a:avLst/>
          </a:prstGeom>
          <a:ln w="12700">
            <a:solidFill>
              <a:schemeClr val="tx1"/>
            </a:solidFill>
          </a:ln>
        </p:spPr>
      </p:pic>
    </p:spTree>
    <p:extLst>
      <p:ext uri="{BB962C8B-B14F-4D97-AF65-F5344CB8AC3E}">
        <p14:creationId xmlns:p14="http://schemas.microsoft.com/office/powerpoint/2010/main" val="82414451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6|0.8|0.8|2.6|8.5|3.4"/>
</p:tagLst>
</file>

<file path=ppt/tags/tag2.xml><?xml version="1.0" encoding="utf-8"?>
<p:tagLst xmlns:a="http://schemas.openxmlformats.org/drawingml/2006/main" xmlns:r="http://schemas.openxmlformats.org/officeDocument/2006/relationships" xmlns:p="http://schemas.openxmlformats.org/presentationml/2006/main">
  <p:tag name="TIMING" val="|31.6|0.8|0.8|2.6|8.5|3.4"/>
</p:tagLst>
</file>

<file path=ppt/tags/tag3.xml><?xml version="1.0" encoding="utf-8"?>
<p:tagLst xmlns:a="http://schemas.openxmlformats.org/drawingml/2006/main" xmlns:r="http://schemas.openxmlformats.org/officeDocument/2006/relationships" xmlns:p="http://schemas.openxmlformats.org/presentationml/2006/main">
  <p:tag name="TIMING" val="|31.6|0.8|0.8|2.6|8.5|3.4"/>
</p:tagLst>
</file>

<file path=ppt/tags/tag4.xml><?xml version="1.0" encoding="utf-8"?>
<p:tagLst xmlns:a="http://schemas.openxmlformats.org/drawingml/2006/main" xmlns:r="http://schemas.openxmlformats.org/officeDocument/2006/relationships" xmlns:p="http://schemas.openxmlformats.org/presentationml/2006/main">
  <p:tag name="TIMING" val="|31.6|0.8|0.8|2.6|8.5|3.4"/>
</p:tagLst>
</file>

<file path=ppt/tags/tag5.xml><?xml version="1.0" encoding="utf-8"?>
<p:tagLst xmlns:a="http://schemas.openxmlformats.org/drawingml/2006/main" xmlns:r="http://schemas.openxmlformats.org/officeDocument/2006/relationships" xmlns:p="http://schemas.openxmlformats.org/presentationml/2006/main">
  <p:tag name="TIMING" val="|31.6|0.8|0.8|2.6|8.5|3.4"/>
</p:tagLst>
</file>

<file path=ppt/tags/tag6.xml><?xml version="1.0" encoding="utf-8"?>
<p:tagLst xmlns:a="http://schemas.openxmlformats.org/drawingml/2006/main" xmlns:r="http://schemas.openxmlformats.org/officeDocument/2006/relationships" xmlns:p="http://schemas.openxmlformats.org/presentationml/2006/main">
  <p:tag name="TIMING" val="|31.6|0.8|0.8|2.6|8.5|3.4"/>
</p:tagLst>
</file>

<file path=ppt/tags/tag7.xml><?xml version="1.0" encoding="utf-8"?>
<p:tagLst xmlns:a="http://schemas.openxmlformats.org/drawingml/2006/main" xmlns:r="http://schemas.openxmlformats.org/officeDocument/2006/relationships" xmlns:p="http://schemas.openxmlformats.org/presentationml/2006/main">
  <p:tag name="TIMING" val="|31.6|0.8|0.8|2.6|8.5|3.4"/>
</p:tagLst>
</file>

<file path=ppt/theme/theme1.xml><?xml version="1.0" encoding="utf-8"?>
<a:theme xmlns:a="http://schemas.openxmlformats.org/drawingml/2006/main" name="緑">
  <a:themeElements>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ee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dirty="0" smtClean="0">
            <a:latin typeface="+mj-lt"/>
          </a:defRPr>
        </a:defPPr>
      </a:lstStyle>
    </a:txDef>
  </a:objectDefaults>
  <a:extraClrSchemeLst>
    <a:extraClrScheme>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2" id="{F52723F4-D675-45D6-8722-68C472488644}" vid="{5FAAEC43-F227-4C46-A9C5-1F0537874E74}"/>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緑</Template>
  <TotalTime>55109</TotalTime>
  <Words>1831</Words>
  <Application>Microsoft Office PowerPoint</Application>
  <PresentationFormat>画面に合わせる (4:3)</PresentationFormat>
  <Paragraphs>351</Paragraphs>
  <Slides>28</Slides>
  <Notes>18</Notes>
  <HiddenSlides>3</HiddenSlides>
  <MMClips>2</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28</vt:i4>
      </vt:variant>
    </vt:vector>
  </HeadingPairs>
  <TitlesOfParts>
    <vt:vector size="36" baseType="lpstr">
      <vt:lpstr>ＭＳ Ｐゴシック</vt:lpstr>
      <vt:lpstr>ＭＳ Ｐ明朝</vt:lpstr>
      <vt:lpstr>Osaka</vt:lpstr>
      <vt:lpstr>Arial</vt:lpstr>
      <vt:lpstr>Times</vt:lpstr>
      <vt:lpstr>Times New Roman</vt:lpstr>
      <vt:lpstr>Wingdings</vt:lpstr>
      <vt:lpstr>緑</vt:lpstr>
      <vt:lpstr>ドメインモデリング</vt:lpstr>
      <vt:lpstr>ドメインモデリング</vt:lpstr>
      <vt:lpstr>避難所距離検索サービス</vt:lpstr>
      <vt:lpstr>チェックインサービス</vt:lpstr>
      <vt:lpstr>避難所詳細取得サービス</vt:lpstr>
      <vt:lpstr>サービスの流れ</vt:lpstr>
      <vt:lpstr>プロトタイプ実装</vt:lpstr>
      <vt:lpstr>プロトタイプ実装</vt:lpstr>
      <vt:lpstr>プロトタイプ実装</vt:lpstr>
      <vt:lpstr>考察</vt:lpstr>
      <vt:lpstr>まとめ</vt:lpstr>
      <vt:lpstr>Technical Details</vt:lpstr>
      <vt:lpstr>避難所エンティティ</vt:lpstr>
      <vt:lpstr>避難所エンティティ</vt:lpstr>
      <vt:lpstr>ユーザエンティティ</vt:lpstr>
      <vt:lpstr>ユーザエンティティ</vt:lpstr>
      <vt:lpstr>チェックインエンティティ</vt:lpstr>
      <vt:lpstr>チェックインエンティティ</vt:lpstr>
      <vt:lpstr>避難所の状態</vt:lpstr>
      <vt:lpstr>避難所の状態</vt:lpstr>
      <vt:lpstr>ユーザの状態</vt:lpstr>
      <vt:lpstr>ユーザの状態</vt:lpstr>
      <vt:lpstr>Screenshots of Prototype</vt:lpstr>
      <vt:lpstr>ShelterNaviプロトタイプ</vt:lpstr>
      <vt:lpstr>ShelterNaviプロトタイプ</vt:lpstr>
      <vt:lpstr>ShelterNaviプロトタイプ</vt:lpstr>
      <vt:lpstr>ShelterNaviプロトタイプ</vt:lpstr>
      <vt:lpstr>ShelterNaviプロトタイプ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Shelter Navigation with Considering Three Cs in the corona age</dc:title>
  <dc:creator>中田 大翔</dc:creator>
  <cp:lastModifiedBy>murotani</cp:lastModifiedBy>
  <cp:revision>328</cp:revision>
  <cp:lastPrinted>2015-02-14T18:29:24Z</cp:lastPrinted>
  <dcterms:created xsi:type="dcterms:W3CDTF">2020-09-23T14:05:07Z</dcterms:created>
  <dcterms:modified xsi:type="dcterms:W3CDTF">2021-01-20T13:40:02Z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